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3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4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theme/theme5.xml" ContentType="application/vnd.openxmlformats-officedocument.theme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theme/theme6.xml" ContentType="application/vnd.openxmlformats-officedocument.theme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7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7" r:id="rId2"/>
    <p:sldMasterId id="2147483694" r:id="rId3"/>
    <p:sldMasterId id="2147483711" r:id="rId4"/>
    <p:sldMasterId id="2147483728" r:id="rId5"/>
    <p:sldMasterId id="2147483745" r:id="rId6"/>
    <p:sldMasterId id="2147483779" r:id="rId7"/>
  </p:sldMasterIdLst>
  <p:sldIdLst>
    <p:sldId id="256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57" r:id="rId16"/>
    <p:sldId id="258" r:id="rId17"/>
    <p:sldId id="259" r:id="rId18"/>
    <p:sldId id="299" r:id="rId19"/>
    <p:sldId id="298" r:id="rId20"/>
    <p:sldId id="269" r:id="rId21"/>
    <p:sldId id="270" r:id="rId22"/>
    <p:sldId id="271" r:id="rId23"/>
    <p:sldId id="272" r:id="rId24"/>
    <p:sldId id="273" r:id="rId25"/>
    <p:sldId id="275" r:id="rId26"/>
    <p:sldId id="276" r:id="rId27"/>
    <p:sldId id="277" r:id="rId28"/>
    <p:sldId id="278" r:id="rId29"/>
    <p:sldId id="279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80" r:id="rId47"/>
    <p:sldId id="281" r:id="rId4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slide" Target="slides/slide40.xml"/><Relationship Id="rId50" Type="http://schemas.openxmlformats.org/officeDocument/2006/relationships/viewProps" Target="view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9.xml"/><Relationship Id="rId29" Type="http://schemas.openxmlformats.org/officeDocument/2006/relationships/slide" Target="slides/slide22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slide" Target="slides/slide38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presProps" Target="presProps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slide" Target="slides/slide37.xml"/><Relationship Id="rId52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slide" Target="slides/slide41.xml"/><Relationship Id="rId8" Type="http://schemas.openxmlformats.org/officeDocument/2006/relationships/slide" Target="slides/slide1.xml"/><Relationship Id="rId51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slide" Target="slides/slide39.xml"/><Relationship Id="rId20" Type="http://schemas.openxmlformats.org/officeDocument/2006/relationships/slide" Target="slides/slide13.xml"/><Relationship Id="rId41" Type="http://schemas.openxmlformats.org/officeDocument/2006/relationships/slide" Target="slides/slide3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media/image1.png>
</file>

<file path=ppt/media/image10.png>
</file>

<file path=ppt/media/image11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5862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2979928"/>
      </p:ext>
    </p:extLst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192815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6514420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0477847"/>
      </p:ext>
    </p:extLst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0675293"/>
      </p:ext>
    </p:extLst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1328079"/>
      </p:ext>
    </p:extLst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2141722"/>
      </p:ext>
    </p:extLst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01938027"/>
      </p:ext>
    </p:extLst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78945653"/>
      </p:ext>
    </p:extLst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4279747"/>
      </p:ext>
    </p:extLst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263347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80950077"/>
      </p:ext>
    </p:extLst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4752239"/>
      </p:ext>
    </p:extLst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5768430"/>
      </p:ext>
    </p:extLst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65144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72263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898943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77784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653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56001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2192695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7842524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74006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2208564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0594148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080191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978682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726805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368205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641309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549005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701002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515576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893452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9550545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554173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901994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320423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15779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37909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5209251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5105847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680981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459644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20209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3206729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0024460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682593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7499381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1178111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662034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84590076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572115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97212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369904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77458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575725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1247453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58280995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0883435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7776096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930712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2671757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617135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85566550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935637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53774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12129730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45134358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579309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9288291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757582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70107938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093795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5105311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4157838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47618976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47325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59771650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6489574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3401243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8551500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69774983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86702248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24279518"/>
      </p:ext>
    </p:extLst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112060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30845485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7766992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2557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32924594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9194253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17300417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338894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1897080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81571310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898526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32825614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6141793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2537263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2286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6810081"/>
      </p:ext>
    </p:extLst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455457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9488062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528769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59683667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6377405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21568645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931510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4764366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46657895"/>
      </p:ext>
    </p:extLst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54809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0.xml"/><Relationship Id="rId13" Type="http://schemas.openxmlformats.org/officeDocument/2006/relationships/slideLayout" Target="../slideLayouts/slideLayout45.xml"/><Relationship Id="rId3" Type="http://schemas.openxmlformats.org/officeDocument/2006/relationships/slideLayout" Target="../slideLayouts/slideLayout35.xml"/><Relationship Id="rId7" Type="http://schemas.openxmlformats.org/officeDocument/2006/relationships/slideLayout" Target="../slideLayouts/slideLayout39.xml"/><Relationship Id="rId12" Type="http://schemas.openxmlformats.org/officeDocument/2006/relationships/slideLayout" Target="../slideLayouts/slideLayout44.xml"/><Relationship Id="rId17" Type="http://schemas.openxmlformats.org/officeDocument/2006/relationships/theme" Target="../theme/theme3.xml"/><Relationship Id="rId2" Type="http://schemas.openxmlformats.org/officeDocument/2006/relationships/slideLayout" Target="../slideLayouts/slideLayout34.xml"/><Relationship Id="rId16" Type="http://schemas.openxmlformats.org/officeDocument/2006/relationships/slideLayout" Target="../slideLayouts/slideLayout48.xml"/><Relationship Id="rId1" Type="http://schemas.openxmlformats.org/officeDocument/2006/relationships/slideLayout" Target="../slideLayouts/slideLayout33.xml"/><Relationship Id="rId6" Type="http://schemas.openxmlformats.org/officeDocument/2006/relationships/slideLayout" Target="../slideLayouts/slideLayout38.xml"/><Relationship Id="rId11" Type="http://schemas.openxmlformats.org/officeDocument/2006/relationships/slideLayout" Target="../slideLayouts/slideLayout43.xml"/><Relationship Id="rId5" Type="http://schemas.openxmlformats.org/officeDocument/2006/relationships/slideLayout" Target="../slideLayouts/slideLayout37.xml"/><Relationship Id="rId15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2.xml"/><Relationship Id="rId4" Type="http://schemas.openxmlformats.org/officeDocument/2006/relationships/slideLayout" Target="../slideLayouts/slideLayout36.xml"/><Relationship Id="rId9" Type="http://schemas.openxmlformats.org/officeDocument/2006/relationships/slideLayout" Target="../slideLayouts/slideLayout41.xml"/><Relationship Id="rId14" Type="http://schemas.openxmlformats.org/officeDocument/2006/relationships/slideLayout" Target="../slideLayouts/slideLayout46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slideLayout" Target="../slideLayouts/slideLayout61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17" Type="http://schemas.openxmlformats.org/officeDocument/2006/relationships/theme" Target="../theme/theme4.xml"/><Relationship Id="rId2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64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5" Type="http://schemas.openxmlformats.org/officeDocument/2006/relationships/slideLayout" Target="../slideLayouts/slideLayout6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Relationship Id="rId14" Type="http://schemas.openxmlformats.org/officeDocument/2006/relationships/slideLayout" Target="../slideLayouts/slideLayout6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slideLayout" Target="../slideLayouts/slideLayout77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17" Type="http://schemas.openxmlformats.org/officeDocument/2006/relationships/theme" Target="../theme/theme5.xml"/><Relationship Id="rId2" Type="http://schemas.openxmlformats.org/officeDocument/2006/relationships/slideLayout" Target="../slideLayouts/slideLayout66.xml"/><Relationship Id="rId16" Type="http://schemas.openxmlformats.org/officeDocument/2006/relationships/slideLayout" Target="../slideLayouts/slideLayout80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5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slideLayout" Target="../slideLayouts/slideLayout78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8.xml"/><Relationship Id="rId13" Type="http://schemas.openxmlformats.org/officeDocument/2006/relationships/slideLayout" Target="../slideLayouts/slideLayout93.xml"/><Relationship Id="rId3" Type="http://schemas.openxmlformats.org/officeDocument/2006/relationships/slideLayout" Target="../slideLayouts/slideLayout83.xml"/><Relationship Id="rId7" Type="http://schemas.openxmlformats.org/officeDocument/2006/relationships/slideLayout" Target="../slideLayouts/slideLayout87.xml"/><Relationship Id="rId12" Type="http://schemas.openxmlformats.org/officeDocument/2006/relationships/slideLayout" Target="../slideLayouts/slideLayout92.xml"/><Relationship Id="rId17" Type="http://schemas.openxmlformats.org/officeDocument/2006/relationships/theme" Target="../theme/theme6.xml"/><Relationship Id="rId2" Type="http://schemas.openxmlformats.org/officeDocument/2006/relationships/slideLayout" Target="../slideLayouts/slideLayout82.xml"/><Relationship Id="rId16" Type="http://schemas.openxmlformats.org/officeDocument/2006/relationships/slideLayout" Target="../slideLayouts/slideLayout96.xml"/><Relationship Id="rId1" Type="http://schemas.openxmlformats.org/officeDocument/2006/relationships/slideLayout" Target="../slideLayouts/slideLayout81.xml"/><Relationship Id="rId6" Type="http://schemas.openxmlformats.org/officeDocument/2006/relationships/slideLayout" Target="../slideLayouts/slideLayout86.xml"/><Relationship Id="rId11" Type="http://schemas.openxmlformats.org/officeDocument/2006/relationships/slideLayout" Target="../slideLayouts/slideLayout91.xml"/><Relationship Id="rId5" Type="http://schemas.openxmlformats.org/officeDocument/2006/relationships/slideLayout" Target="../slideLayouts/slideLayout85.xml"/><Relationship Id="rId1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90.xml"/><Relationship Id="rId4" Type="http://schemas.openxmlformats.org/officeDocument/2006/relationships/slideLayout" Target="../slideLayouts/slideLayout84.xml"/><Relationship Id="rId9" Type="http://schemas.openxmlformats.org/officeDocument/2006/relationships/slideLayout" Target="../slideLayouts/slideLayout89.xml"/><Relationship Id="rId14" Type="http://schemas.openxmlformats.org/officeDocument/2006/relationships/slideLayout" Target="../slideLayouts/slideLayout94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4.xml"/><Relationship Id="rId13" Type="http://schemas.openxmlformats.org/officeDocument/2006/relationships/slideLayout" Target="../slideLayouts/slideLayout109.xml"/><Relationship Id="rId3" Type="http://schemas.openxmlformats.org/officeDocument/2006/relationships/slideLayout" Target="../slideLayouts/slideLayout99.xml"/><Relationship Id="rId7" Type="http://schemas.openxmlformats.org/officeDocument/2006/relationships/slideLayout" Target="../slideLayouts/slideLayout103.xml"/><Relationship Id="rId12" Type="http://schemas.openxmlformats.org/officeDocument/2006/relationships/slideLayout" Target="../slideLayouts/slideLayout108.xml"/><Relationship Id="rId17" Type="http://schemas.openxmlformats.org/officeDocument/2006/relationships/theme" Target="../theme/theme7.xml"/><Relationship Id="rId2" Type="http://schemas.openxmlformats.org/officeDocument/2006/relationships/slideLayout" Target="../slideLayouts/slideLayout98.xml"/><Relationship Id="rId16" Type="http://schemas.openxmlformats.org/officeDocument/2006/relationships/slideLayout" Target="../slideLayouts/slideLayout112.xml"/><Relationship Id="rId1" Type="http://schemas.openxmlformats.org/officeDocument/2006/relationships/slideLayout" Target="../slideLayouts/slideLayout97.xml"/><Relationship Id="rId6" Type="http://schemas.openxmlformats.org/officeDocument/2006/relationships/slideLayout" Target="../slideLayouts/slideLayout102.xml"/><Relationship Id="rId11" Type="http://schemas.openxmlformats.org/officeDocument/2006/relationships/slideLayout" Target="../slideLayouts/slideLayout107.xml"/><Relationship Id="rId5" Type="http://schemas.openxmlformats.org/officeDocument/2006/relationships/slideLayout" Target="../slideLayouts/slideLayout101.xml"/><Relationship Id="rId15" Type="http://schemas.openxmlformats.org/officeDocument/2006/relationships/slideLayout" Target="../slideLayouts/slideLayout111.xml"/><Relationship Id="rId10" Type="http://schemas.openxmlformats.org/officeDocument/2006/relationships/slideLayout" Target="../slideLayouts/slideLayout106.xml"/><Relationship Id="rId4" Type="http://schemas.openxmlformats.org/officeDocument/2006/relationships/slideLayout" Target="../slideLayouts/slideLayout100.xml"/><Relationship Id="rId9" Type="http://schemas.openxmlformats.org/officeDocument/2006/relationships/slideLayout" Target="../slideLayouts/slideLayout105.xml"/><Relationship Id="rId14" Type="http://schemas.openxmlformats.org/officeDocument/2006/relationships/slideLayout" Target="../slideLayouts/slideLayout1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72675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64909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28323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  <p:sldLayoutId id="2147483706" r:id="rId12"/>
    <p:sldLayoutId id="2147483707" r:id="rId13"/>
    <p:sldLayoutId id="2147483708" r:id="rId14"/>
    <p:sldLayoutId id="2147483709" r:id="rId15"/>
    <p:sldLayoutId id="214748371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64736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  <p:sldLayoutId id="2147483725" r:id="rId14"/>
    <p:sldLayoutId id="2147483726" r:id="rId15"/>
    <p:sldLayoutId id="2147483727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4397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  <p:sldLayoutId id="2147483732" r:id="rId4"/>
    <p:sldLayoutId id="2147483733" r:id="rId5"/>
    <p:sldLayoutId id="2147483734" r:id="rId6"/>
    <p:sldLayoutId id="2147483735" r:id="rId7"/>
    <p:sldLayoutId id="2147483736" r:id="rId8"/>
    <p:sldLayoutId id="2147483737" r:id="rId9"/>
    <p:sldLayoutId id="2147483738" r:id="rId10"/>
    <p:sldLayoutId id="2147483739" r:id="rId11"/>
    <p:sldLayoutId id="2147483740" r:id="rId12"/>
    <p:sldLayoutId id="2147483741" r:id="rId13"/>
    <p:sldLayoutId id="2147483742" r:id="rId14"/>
    <p:sldLayoutId id="2147483743" r:id="rId15"/>
    <p:sldLayoutId id="214748374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9448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6" r:id="rId1"/>
    <p:sldLayoutId id="2147483747" r:id="rId2"/>
    <p:sldLayoutId id="2147483748" r:id="rId3"/>
    <p:sldLayoutId id="2147483749" r:id="rId4"/>
    <p:sldLayoutId id="2147483750" r:id="rId5"/>
    <p:sldLayoutId id="2147483751" r:id="rId6"/>
    <p:sldLayoutId id="2147483752" r:id="rId7"/>
    <p:sldLayoutId id="2147483753" r:id="rId8"/>
    <p:sldLayoutId id="2147483754" r:id="rId9"/>
    <p:sldLayoutId id="2147483755" r:id="rId10"/>
    <p:sldLayoutId id="2147483756" r:id="rId11"/>
    <p:sldLayoutId id="2147483757" r:id="rId12"/>
    <p:sldLayoutId id="2147483758" r:id="rId13"/>
    <p:sldLayoutId id="2147483759" r:id="rId14"/>
    <p:sldLayoutId id="2147483760" r:id="rId15"/>
    <p:sldLayoutId id="214748376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1FAA3-BE1A-46CF-A159-867C5492533C}" type="datetimeFigureOut">
              <a:rPr lang="fr-FR" smtClean="0"/>
              <a:t>21/01/2016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ACD065E-BC9E-4E76-868B-73D90E1C290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750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  <p:sldLayoutId id="2147483787" r:id="rId8"/>
    <p:sldLayoutId id="2147483788" r:id="rId9"/>
    <p:sldLayoutId id="2147483789" r:id="rId10"/>
    <p:sldLayoutId id="2147483790" r:id="rId11"/>
    <p:sldLayoutId id="2147483791" r:id="rId12"/>
    <p:sldLayoutId id="2147483792" r:id="rId13"/>
    <p:sldLayoutId id="2147483793" r:id="rId14"/>
    <p:sldLayoutId id="2147483794" r:id="rId15"/>
    <p:sldLayoutId id="2147483795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50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1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4.bin"/><Relationship Id="rId2" Type="http://schemas.openxmlformats.org/officeDocument/2006/relationships/slideLayout" Target="../slideLayouts/slideLayout50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5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50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8.xml"/><Relationship Id="rId1" Type="http://schemas.openxmlformats.org/officeDocument/2006/relationships/themeOverride" Target="../theme/themeOverr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8.xml"/><Relationship Id="rId1" Type="http://schemas.openxmlformats.org/officeDocument/2006/relationships/themeOverride" Target="../theme/themeOverride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98.xml"/><Relationship Id="rId1" Type="http://schemas.openxmlformats.org/officeDocument/2006/relationships/themeOverride" Target="../theme/themeOverride7.xml"/><Relationship Id="rId4" Type="http://schemas.openxmlformats.org/officeDocument/2006/relationships/image" Target="../media/image20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98.xml"/><Relationship Id="rId1" Type="http://schemas.openxmlformats.org/officeDocument/2006/relationships/themeOverride" Target="../theme/themeOverride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slideLayout" Target="../slideLayouts/slideLayout98.xml"/><Relationship Id="rId1" Type="http://schemas.openxmlformats.org/officeDocument/2006/relationships/themeOverride" Target="../theme/themeOverride9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slideLayout" Target="../slideLayouts/slideLayout98.xml"/><Relationship Id="rId1" Type="http://schemas.openxmlformats.org/officeDocument/2006/relationships/themeOverride" Target="../theme/themeOverride10.xml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8.xml"/><Relationship Id="rId1" Type="http://schemas.openxmlformats.org/officeDocument/2006/relationships/themeOverride" Target="../theme/themeOverride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8.xml"/><Relationship Id="rId1" Type="http://schemas.openxmlformats.org/officeDocument/2006/relationships/themeOverride" Target="../theme/themeOverride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8.xml"/><Relationship Id="rId1" Type="http://schemas.openxmlformats.org/officeDocument/2006/relationships/themeOverride" Target="../theme/themeOverride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8.xml"/><Relationship Id="rId1" Type="http://schemas.openxmlformats.org/officeDocument/2006/relationships/themeOverride" Target="../theme/themeOverride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8.xml"/><Relationship Id="rId1" Type="http://schemas.openxmlformats.org/officeDocument/2006/relationships/themeOverride" Target="../theme/themeOverride1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8.xml"/><Relationship Id="rId1" Type="http://schemas.openxmlformats.org/officeDocument/2006/relationships/themeOverride" Target="../theme/themeOverride1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2.xml"/><Relationship Id="rId1" Type="http://schemas.openxmlformats.org/officeDocument/2006/relationships/themeOverride" Target="../theme/themeOverride1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3.xml"/><Relationship Id="rId1" Type="http://schemas.openxmlformats.org/officeDocument/2006/relationships/themeOverride" Target="../theme/themeOverride1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3.xml"/><Relationship Id="rId1" Type="http://schemas.openxmlformats.org/officeDocument/2006/relationships/themeOverride" Target="../theme/themeOverride1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3.xml"/><Relationship Id="rId1" Type="http://schemas.openxmlformats.org/officeDocument/2006/relationships/themeOverride" Target="../theme/themeOverride20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03.xml"/><Relationship Id="rId1" Type="http://schemas.openxmlformats.org/officeDocument/2006/relationships/themeOverride" Target="../theme/themeOverride2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8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50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3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Global Earth Rover</a:t>
            </a:r>
            <a:endParaRPr lang="en-US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global, autonomous, and remoted, supervision bot.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5602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Classe </a:t>
            </a:r>
            <a:r>
              <a:rPr lang="fr-FR" dirty="0" err="1"/>
              <a:t>CNetworkCommunication</a:t>
            </a:r>
            <a:endParaRPr lang="fr-FR" dirty="0"/>
          </a:p>
        </p:txBody>
      </p:sp>
      <p:graphicFrame>
        <p:nvGraphicFramePr>
          <p:cNvPr id="7" name="Obje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1327394"/>
              </p:ext>
            </p:extLst>
          </p:nvPr>
        </p:nvGraphicFramePr>
        <p:xfrm>
          <a:off x="269937" y="2304288"/>
          <a:ext cx="9411462" cy="32735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name="Visio" r:id="rId3" imgW="7886555" imgH="2743248" progId="Visio.Drawing.15">
                  <p:embed/>
                </p:oleObj>
              </mc:Choice>
              <mc:Fallback>
                <p:oleObj name="Visio" r:id="rId3" imgW="7886555" imgH="2743248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9937" y="2304288"/>
                        <a:ext cx="9411462" cy="32735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885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Classe </a:t>
            </a:r>
            <a:r>
              <a:rPr lang="fr-FR" dirty="0" err="1" smtClean="0"/>
              <a:t>CNetworkCommunication</a:t>
            </a:r>
            <a:endParaRPr lang="fr-FR" dirty="0"/>
          </a:p>
        </p:txBody>
      </p:sp>
      <p:grpSp>
        <p:nvGrpSpPr>
          <p:cNvPr id="6" name="Groupe 5"/>
          <p:cNvGrpSpPr/>
          <p:nvPr/>
        </p:nvGrpSpPr>
        <p:grpSpPr>
          <a:xfrm>
            <a:off x="1214024" y="1279857"/>
            <a:ext cx="8958880" cy="650543"/>
            <a:chOff x="958842" y="1269983"/>
            <a:chExt cx="8958880" cy="650543"/>
          </a:xfrm>
        </p:grpSpPr>
        <p:sp>
          <p:nvSpPr>
            <p:cNvPr id="3" name="Flèche droite 2"/>
            <p:cNvSpPr/>
            <p:nvPr/>
          </p:nvSpPr>
          <p:spPr>
            <a:xfrm>
              <a:off x="958842" y="1428195"/>
              <a:ext cx="334916" cy="232552"/>
            </a:xfrm>
            <a:prstGeom prst="rightArrow">
              <a:avLst>
                <a:gd name="adj1" fmla="val 35583"/>
                <a:gd name="adj2" fmla="val 469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Titre 1"/>
            <p:cNvSpPr txBox="1">
              <a:spLocks/>
            </p:cNvSpPr>
            <p:nvPr/>
          </p:nvSpPr>
          <p:spPr>
            <a:xfrm>
              <a:off x="1321054" y="1269983"/>
              <a:ext cx="8596668" cy="65054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3600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fr-FR" sz="2800" dirty="0" smtClean="0"/>
                <a:t>Coté serveur</a:t>
              </a:r>
              <a:endParaRPr lang="fr-FR" sz="2800" dirty="0"/>
            </a:p>
          </p:txBody>
        </p:sp>
      </p:grpSp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6483888"/>
              </p:ext>
            </p:extLst>
          </p:nvPr>
        </p:nvGraphicFramePr>
        <p:xfrm>
          <a:off x="-201168" y="1850882"/>
          <a:ext cx="9598320" cy="44199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" name="Visio" r:id="rId3" imgW="9763246" imgH="4495832" progId="Visio.Drawing.15">
                  <p:embed/>
                </p:oleObj>
              </mc:Choice>
              <mc:Fallback>
                <p:oleObj name="Visio" r:id="rId3" imgW="9763246" imgH="4495832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01168" y="1850882"/>
                        <a:ext cx="9598320" cy="44199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4031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Classe </a:t>
            </a:r>
            <a:r>
              <a:rPr lang="fr-FR" dirty="0" err="1" smtClean="0"/>
              <a:t>CNetworkCommunication</a:t>
            </a:r>
            <a:endParaRPr lang="fr-FR" dirty="0"/>
          </a:p>
        </p:txBody>
      </p:sp>
      <p:grpSp>
        <p:nvGrpSpPr>
          <p:cNvPr id="6" name="Groupe 5"/>
          <p:cNvGrpSpPr/>
          <p:nvPr/>
        </p:nvGrpSpPr>
        <p:grpSpPr>
          <a:xfrm>
            <a:off x="1214024" y="1279857"/>
            <a:ext cx="8958880" cy="650543"/>
            <a:chOff x="958842" y="1269983"/>
            <a:chExt cx="8958880" cy="650543"/>
          </a:xfrm>
        </p:grpSpPr>
        <p:sp>
          <p:nvSpPr>
            <p:cNvPr id="3" name="Flèche droite 2"/>
            <p:cNvSpPr/>
            <p:nvPr/>
          </p:nvSpPr>
          <p:spPr>
            <a:xfrm>
              <a:off x="958842" y="1428195"/>
              <a:ext cx="334916" cy="232552"/>
            </a:xfrm>
            <a:prstGeom prst="rightArrow">
              <a:avLst>
                <a:gd name="adj1" fmla="val 35583"/>
                <a:gd name="adj2" fmla="val 46911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5" name="Titre 1"/>
            <p:cNvSpPr txBox="1">
              <a:spLocks/>
            </p:cNvSpPr>
            <p:nvPr/>
          </p:nvSpPr>
          <p:spPr>
            <a:xfrm>
              <a:off x="1321054" y="1269983"/>
              <a:ext cx="8596668" cy="650543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algn="l" defTabSz="457200" rtl="0" eaLnBrk="1" latinLnBrk="0" hangingPunct="1">
                <a:spcBef>
                  <a:spcPct val="0"/>
                </a:spcBef>
                <a:buNone/>
                <a:defRPr sz="3600" kern="1200">
                  <a:solidFill>
                    <a:schemeClr val="accent1"/>
                  </a:solidFill>
                  <a:latin typeface="+mj-lt"/>
                  <a:ea typeface="+mj-ea"/>
                  <a:cs typeface="+mj-cs"/>
                </a:defRPr>
              </a:lvl1pPr>
              <a:lvl2pPr eaLnBrk="1" hangingPunct="1">
                <a:defRPr>
                  <a:solidFill>
                    <a:schemeClr val="tx2"/>
                  </a:solidFill>
                </a:defRPr>
              </a:lvl2pPr>
              <a:lvl3pPr eaLnBrk="1" hangingPunct="1">
                <a:defRPr>
                  <a:solidFill>
                    <a:schemeClr val="tx2"/>
                  </a:solidFill>
                </a:defRPr>
              </a:lvl3pPr>
              <a:lvl4pPr eaLnBrk="1" hangingPunct="1">
                <a:defRPr>
                  <a:solidFill>
                    <a:schemeClr val="tx2"/>
                  </a:solidFill>
                </a:defRPr>
              </a:lvl4pPr>
              <a:lvl5pPr eaLnBrk="1" hangingPunct="1">
                <a:defRPr>
                  <a:solidFill>
                    <a:schemeClr val="tx2"/>
                  </a:solidFill>
                </a:defRPr>
              </a:lvl5pPr>
              <a:lvl6pPr eaLnBrk="1" hangingPunct="1">
                <a:defRPr>
                  <a:solidFill>
                    <a:schemeClr val="tx2"/>
                  </a:solidFill>
                </a:defRPr>
              </a:lvl6pPr>
              <a:lvl7pPr eaLnBrk="1" hangingPunct="1">
                <a:defRPr>
                  <a:solidFill>
                    <a:schemeClr val="tx2"/>
                  </a:solidFill>
                </a:defRPr>
              </a:lvl7pPr>
              <a:lvl8pPr eaLnBrk="1" hangingPunct="1">
                <a:defRPr>
                  <a:solidFill>
                    <a:schemeClr val="tx2"/>
                  </a:solidFill>
                </a:defRPr>
              </a:lvl8pPr>
              <a:lvl9pPr eaLnBrk="1" hangingPunct="1">
                <a:defRPr>
                  <a:solidFill>
                    <a:schemeClr val="tx2"/>
                  </a:solidFill>
                </a:defRPr>
              </a:lvl9pPr>
            </a:lstStyle>
            <a:p>
              <a:r>
                <a:rPr lang="fr-FR" sz="2800" dirty="0" smtClean="0"/>
                <a:t>Coté </a:t>
              </a:r>
              <a:r>
                <a:rPr lang="fr-FR" sz="2800" dirty="0" smtClean="0"/>
                <a:t>client</a:t>
              </a:r>
              <a:endParaRPr lang="fr-FR" sz="2800" dirty="0"/>
            </a:p>
          </p:txBody>
        </p:sp>
      </p:grpSp>
      <p:graphicFrame>
        <p:nvGraphicFramePr>
          <p:cNvPr id="7" name="Obje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0008191"/>
              </p:ext>
            </p:extLst>
          </p:nvPr>
        </p:nvGraphicFramePr>
        <p:xfrm>
          <a:off x="98854" y="1670621"/>
          <a:ext cx="9186664" cy="51826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3" name="Visio" r:id="rId3" imgW="9725097" imgH="5486497" progId="Visio.Drawing.15">
                  <p:embed/>
                </p:oleObj>
              </mc:Choice>
              <mc:Fallback>
                <p:oleObj name="Visio" r:id="rId3" imgW="9725097" imgH="5486497" progId="Visio.Drawing.15">
                  <p:embed/>
                  <p:pic>
                    <p:nvPicPr>
                      <p:cNvPr id="7" name="Objet 6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8854" y="1670621"/>
                        <a:ext cx="9186664" cy="51826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429760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Transfert des données</a:t>
            </a:r>
            <a:endParaRPr lang="fr-FR" dirty="0"/>
          </a:p>
        </p:txBody>
      </p:sp>
      <p:sp>
        <p:nvSpPr>
          <p:cNvPr id="5" name="Titre 1"/>
          <p:cNvSpPr txBox="1">
            <a:spLocks/>
          </p:cNvSpPr>
          <p:nvPr/>
        </p:nvSpPr>
        <p:spPr>
          <a:xfrm>
            <a:off x="677334" y="1279857"/>
            <a:ext cx="8596668" cy="6505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sz="2800" dirty="0" smtClean="0"/>
              <a:t>Index et Valeur</a:t>
            </a:r>
            <a:endParaRPr lang="fr-FR" sz="2800" dirty="0"/>
          </a:p>
        </p:txBody>
      </p:sp>
      <p:sp>
        <p:nvSpPr>
          <p:cNvPr id="8" name="ZoneTexte 7"/>
          <p:cNvSpPr txBox="1"/>
          <p:nvPr/>
        </p:nvSpPr>
        <p:spPr>
          <a:xfrm>
            <a:off x="2581871" y="2708599"/>
            <a:ext cx="47875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dirty="0" smtClean="0"/>
              <a:t>String </a:t>
            </a:r>
            <a:r>
              <a:rPr lang="fr-FR" dirty="0" err="1" smtClean="0"/>
              <a:t>strValToSend</a:t>
            </a:r>
            <a:r>
              <a:rPr lang="fr-FR" dirty="0" smtClean="0"/>
              <a:t> = </a:t>
            </a:r>
            <a:r>
              <a:rPr lang="fr-FR" dirty="0" err="1" smtClean="0"/>
              <a:t>strIndex</a:t>
            </a:r>
            <a:r>
              <a:rPr lang="fr-FR" dirty="0" smtClean="0"/>
              <a:t>+’\0’+strValue;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3816535" y="3856130"/>
            <a:ext cx="23182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FR" b="1" dirty="0" err="1" smtClean="0">
                <a:solidFill>
                  <a:schemeClr val="accent1">
                    <a:lumMod val="50000"/>
                  </a:schemeClr>
                </a:solidFill>
              </a:rPr>
              <a:t>vMotGauche</a:t>
            </a:r>
            <a:r>
              <a:rPr lang="fr-FR" i="1" dirty="0" smtClean="0">
                <a:solidFill>
                  <a:schemeClr val="accent2"/>
                </a:solidFill>
              </a:rPr>
              <a:t>\0</a:t>
            </a:r>
            <a:r>
              <a:rPr lang="fr-FR" b="1" dirty="0" smtClean="0">
                <a:solidFill>
                  <a:schemeClr val="accent1">
                    <a:lumMod val="50000"/>
                  </a:schemeClr>
                </a:solidFill>
              </a:rPr>
              <a:t>210</a:t>
            </a:r>
            <a:r>
              <a:rPr lang="fr-FR" i="1" dirty="0" smtClean="0">
                <a:solidFill>
                  <a:schemeClr val="accent2"/>
                </a:solidFill>
              </a:rPr>
              <a:t>\n</a:t>
            </a:r>
            <a:endParaRPr lang="fr-FR" i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528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85544" y="1550894"/>
            <a:ext cx="9539129" cy="1320800"/>
          </a:xfrm>
        </p:spPr>
        <p:txBody>
          <a:bodyPr>
            <a:normAutofit fontScale="90000"/>
          </a:bodyPr>
          <a:lstStyle/>
          <a:p>
            <a:r>
              <a:rPr lang="fr-FR" sz="7200" dirty="0" smtClean="0"/>
              <a:t>Contrôle à l’accéléromètre</a:t>
            </a:r>
            <a:br>
              <a:rPr lang="fr-FR" sz="7200" dirty="0" smtClean="0"/>
            </a:br>
            <a:r>
              <a:rPr lang="fr-FR" sz="7200" dirty="0"/>
              <a:t/>
            </a:r>
            <a:br>
              <a:rPr lang="fr-FR" sz="7200" dirty="0"/>
            </a:br>
            <a:r>
              <a:rPr lang="fr-FR" sz="4400" dirty="0"/>
              <a:t/>
            </a:r>
            <a:br>
              <a:rPr lang="fr-FR" sz="4400" dirty="0"/>
            </a:br>
            <a:r>
              <a:rPr lang="fr-FR" dirty="0"/>
              <a:t>Réalisé par </a:t>
            </a:r>
            <a:r>
              <a:rPr lang="fr-FR" dirty="0" smtClean="0"/>
              <a:t>Thomas  CALABRESE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8063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Choix et fonctionnement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Contrôle agréable pour l’utilisateur</a:t>
            </a:r>
          </a:p>
          <a:p>
            <a:r>
              <a:rPr lang="fr-FR" dirty="0" smtClean="0"/>
              <a:t>Mesure l’accélération sur trois axes</a:t>
            </a:r>
          </a:p>
          <a:p>
            <a:r>
              <a:rPr lang="fr-FR" dirty="0" smtClean="0"/>
              <a:t>Permet le contrôle du robot via l’orientation</a:t>
            </a:r>
            <a:endParaRPr lang="fr-FR" dirty="0"/>
          </a:p>
        </p:txBody>
      </p:sp>
      <p:pic>
        <p:nvPicPr>
          <p:cNvPr id="4" name="Image 4"/>
          <p:cNvPicPr/>
          <p:nvPr/>
        </p:nvPicPr>
        <p:blipFill>
          <a:blip r:embed="rId3"/>
          <a:stretch/>
        </p:blipFill>
        <p:spPr>
          <a:xfrm>
            <a:off x="6781017" y="2135522"/>
            <a:ext cx="2704320" cy="2628360"/>
          </a:xfrm>
          <a:prstGeom prst="rect">
            <a:avLst/>
          </a:prstGeom>
          <a:ln>
            <a:noFill/>
          </a:ln>
        </p:spPr>
      </p:pic>
      <p:sp>
        <p:nvSpPr>
          <p:cNvPr id="5" name="CustomShape 3"/>
          <p:cNvSpPr/>
          <p:nvPr/>
        </p:nvSpPr>
        <p:spPr>
          <a:xfrm rot="20821200">
            <a:off x="6153426" y="5669285"/>
            <a:ext cx="1435320" cy="239004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6" name="CustomShape 4"/>
          <p:cNvSpPr/>
          <p:nvPr/>
        </p:nvSpPr>
        <p:spPr>
          <a:xfrm rot="18495000">
            <a:off x="3570661" y="5647255"/>
            <a:ext cx="1435320" cy="2329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7" name="CustomShape 5"/>
          <p:cNvSpPr/>
          <p:nvPr/>
        </p:nvSpPr>
        <p:spPr>
          <a:xfrm rot="16684200">
            <a:off x="968453" y="5647256"/>
            <a:ext cx="1435320" cy="232920"/>
          </a:xfrm>
          <a:prstGeom prst="rect">
            <a:avLst/>
          </a:prstGeom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/>
        </p:style>
      </p:sp>
      <p:sp>
        <p:nvSpPr>
          <p:cNvPr id="8" name="CustomShape 6"/>
          <p:cNvSpPr/>
          <p:nvPr/>
        </p:nvSpPr>
        <p:spPr>
          <a:xfrm>
            <a:off x="1121093" y="4476960"/>
            <a:ext cx="113004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200" b="1" strike="noStrike" dirty="0">
                <a:solidFill>
                  <a:srgbClr val="000000"/>
                </a:solidFill>
                <a:latin typeface="Calibri"/>
              </a:rPr>
              <a:t>Recule</a:t>
            </a:r>
            <a:endParaRPr dirty="0"/>
          </a:p>
        </p:txBody>
      </p:sp>
      <p:sp>
        <p:nvSpPr>
          <p:cNvPr id="9" name="CustomShape 7"/>
          <p:cNvSpPr/>
          <p:nvPr/>
        </p:nvSpPr>
        <p:spPr>
          <a:xfrm>
            <a:off x="3687480" y="4476960"/>
            <a:ext cx="120168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200" b="1" strike="noStrike" dirty="0">
                <a:solidFill>
                  <a:srgbClr val="000000"/>
                </a:solidFill>
                <a:latin typeface="Calibri"/>
              </a:rPr>
              <a:t>A l’arrêt</a:t>
            </a:r>
            <a:endParaRPr dirty="0"/>
          </a:p>
        </p:txBody>
      </p:sp>
      <p:sp>
        <p:nvSpPr>
          <p:cNvPr id="10" name="CustomShape 8"/>
          <p:cNvSpPr/>
          <p:nvPr/>
        </p:nvSpPr>
        <p:spPr>
          <a:xfrm>
            <a:off x="6325507" y="4476960"/>
            <a:ext cx="1091160" cy="425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2200" b="1" strike="noStrike" dirty="0">
                <a:solidFill>
                  <a:srgbClr val="000000"/>
                </a:solidFill>
                <a:latin typeface="Calibri"/>
              </a:rPr>
              <a:t>Avance</a:t>
            </a:r>
            <a:endParaRPr dirty="0"/>
          </a:p>
        </p:txBody>
      </p:sp>
      <p:sp>
        <p:nvSpPr>
          <p:cNvPr id="11" name="CustomShape 9"/>
          <p:cNvSpPr/>
          <p:nvPr/>
        </p:nvSpPr>
        <p:spPr>
          <a:xfrm>
            <a:off x="7832061" y="3808440"/>
            <a:ext cx="1324440" cy="577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fr-FR" sz="1600" strike="noStrike" dirty="0">
                <a:solidFill>
                  <a:srgbClr val="000000"/>
                </a:solidFill>
                <a:latin typeface="Calibri"/>
              </a:rPr>
              <a:t>Vecteur mesuré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7323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ustomShape 12"/>
          <p:cNvSpPr/>
          <p:nvPr/>
        </p:nvSpPr>
        <p:spPr>
          <a:xfrm flipV="1">
            <a:off x="3329369" y="1007150"/>
            <a:ext cx="4562696" cy="615730"/>
          </a:xfrm>
          <a:prstGeom prst="bentConnector3">
            <a:avLst>
              <a:gd name="adj1" fmla="val 6045"/>
            </a:avLst>
          </a:prstGeom>
          <a:noFill/>
          <a:ln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381000"/>
            <a:ext cx="8596668" cy="1320800"/>
          </a:xfrm>
        </p:spPr>
        <p:txBody>
          <a:bodyPr/>
          <a:lstStyle/>
          <a:p>
            <a:r>
              <a:rPr lang="fr-FR" dirty="0" smtClean="0"/>
              <a:t>Diagramme de classes</a:t>
            </a:r>
            <a:endParaRPr lang="fr-FR" dirty="0"/>
          </a:p>
        </p:txBody>
      </p:sp>
      <p:sp>
        <p:nvSpPr>
          <p:cNvPr id="4" name="CustomShape 2"/>
          <p:cNvSpPr/>
          <p:nvPr/>
        </p:nvSpPr>
        <p:spPr>
          <a:xfrm>
            <a:off x="110609" y="1346378"/>
            <a:ext cx="3218760" cy="48888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2400" b="1" strike="noStrike">
                <a:solidFill>
                  <a:srgbClr val="FFFFFF"/>
                </a:solidFill>
                <a:latin typeface="Calibri"/>
              </a:rPr>
              <a:t>MainActivity</a:t>
            </a:r>
            <a:endParaRPr/>
          </a:p>
        </p:txBody>
      </p:sp>
      <p:sp>
        <p:nvSpPr>
          <p:cNvPr id="5" name="CustomShape 3"/>
          <p:cNvSpPr/>
          <p:nvPr/>
        </p:nvSpPr>
        <p:spPr>
          <a:xfrm>
            <a:off x="110609" y="1835618"/>
            <a:ext cx="3219120" cy="156402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mAccelerometer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CAccelerometer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mNetwork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CNetworkCommunication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mTextViewAxeX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TextView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mTextViewAxeY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TextView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mTextViewAxeZ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TextView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(et quelques autres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TextView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)</a:t>
            </a:r>
            <a:endParaRPr dirty="0"/>
          </a:p>
        </p:txBody>
      </p:sp>
      <p:sp>
        <p:nvSpPr>
          <p:cNvPr id="6" name="CustomShape 4"/>
          <p:cNvSpPr/>
          <p:nvPr/>
        </p:nvSpPr>
        <p:spPr>
          <a:xfrm>
            <a:off x="110609" y="3399638"/>
            <a:ext cx="3218760" cy="240526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/* initialise l’activité */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#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onCreate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(in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savedInstanceState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Bundle)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void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/*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ecrit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les mesures du capteur pour l’utilisateur */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>
                <a:solidFill>
                  <a:srgbClr val="595959"/>
                </a:solidFill>
                <a:latin typeface="Lucida Console"/>
              </a:rPr>
              <a:t>Position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(in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fAX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float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, in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fAY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float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, in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fAZ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float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, in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iVitesse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Integer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)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void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</a:t>
            </a:r>
            <a:endParaRPr dirty="0"/>
          </a:p>
        </p:txBody>
      </p:sp>
      <p:sp>
        <p:nvSpPr>
          <p:cNvPr id="7" name="CustomShape 5"/>
          <p:cNvSpPr/>
          <p:nvPr/>
        </p:nvSpPr>
        <p:spPr>
          <a:xfrm>
            <a:off x="3923425" y="1346378"/>
            <a:ext cx="3546133" cy="53550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2400" b="1" strike="noStrike" dirty="0" err="1">
                <a:solidFill>
                  <a:srgbClr val="FFFFFF"/>
                </a:solidFill>
                <a:latin typeface="Calibri"/>
              </a:rPr>
              <a:t>CAccelerometer</a:t>
            </a:r>
            <a:endParaRPr dirty="0"/>
          </a:p>
        </p:txBody>
      </p:sp>
      <p:sp>
        <p:nvSpPr>
          <p:cNvPr id="8" name="CustomShape 6"/>
          <p:cNvSpPr/>
          <p:nvPr/>
        </p:nvSpPr>
        <p:spPr>
          <a:xfrm>
            <a:off x="3927559" y="1895360"/>
            <a:ext cx="3542000" cy="19990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mSensorManager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SensorManager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mAccelerometer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Sensor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mContexte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Context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mActivity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MainActivity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mNetwork</a:t>
            </a:r>
            <a:r>
              <a:rPr lang="fr-FR" sz="1100" strike="noStrike" dirty="0">
                <a:solidFill>
                  <a:srgbClr val="595959"/>
                </a:solidFill>
                <a:latin typeface="Lucida Console"/>
              </a:rPr>
              <a:t> 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: </a:t>
            </a:r>
            <a:r>
              <a:rPr lang="fr-FR" sz="1100" strike="noStrike" dirty="0" err="1">
                <a:solidFill>
                  <a:srgbClr val="000000"/>
                </a:solidFill>
                <a:latin typeface="Lucida Console"/>
              </a:rPr>
              <a:t>CNetworkCommunication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mAccelerometerVector</a:t>
            </a:r>
            <a:r>
              <a:rPr lang="fr-FR" sz="1100" strike="noStrike" dirty="0">
                <a:solidFill>
                  <a:srgbClr val="595959"/>
                </a:solidFill>
                <a:latin typeface="Lucida Console"/>
              </a:rPr>
              <a:t>[3] 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float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[]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miVitesse</a:t>
            </a:r>
            <a:r>
              <a:rPr lang="fr-FR" sz="1100" strike="noStrike" dirty="0">
                <a:solidFill>
                  <a:srgbClr val="595959"/>
                </a:solidFill>
                <a:latin typeface="Lucida Console"/>
              </a:rPr>
              <a:t> 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int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</a:t>
            </a:r>
            <a:endParaRPr dirty="0"/>
          </a:p>
        </p:txBody>
      </p:sp>
      <p:sp>
        <p:nvSpPr>
          <p:cNvPr id="9" name="CustomShape 7"/>
          <p:cNvSpPr/>
          <p:nvPr/>
        </p:nvSpPr>
        <p:spPr>
          <a:xfrm>
            <a:off x="3927559" y="3894800"/>
            <a:ext cx="3542000" cy="23140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/* initialise l’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accelerometre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*/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CAccelerometer</a:t>
            </a:r>
            <a:r>
              <a:rPr lang="fr-FR" sz="1100" strike="noStrike" dirty="0">
                <a:solidFill>
                  <a:srgbClr val="000000"/>
                </a:solidFill>
                <a:latin typeface="Lucida Console"/>
              </a:rPr>
              <a:t>(in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mContexteRecu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Context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, in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activity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MainActivity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, in network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CNetworkCommunication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)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/* action quand la mesure change */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onSensorChanged</a:t>
            </a:r>
            <a:r>
              <a:rPr lang="fr-FR" sz="1100" strike="noStrike" dirty="0">
                <a:solidFill>
                  <a:srgbClr val="000000"/>
                </a:solidFill>
                <a:latin typeface="Lucida Console"/>
              </a:rPr>
              <a:t>(in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event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SensorEvent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)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void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/* envoi des données par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wi-fi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*/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EnvoiDonneesVitesse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(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void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) 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void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 </a:t>
            </a:r>
            <a:endParaRPr dirty="0"/>
          </a:p>
        </p:txBody>
      </p:sp>
      <p:sp>
        <p:nvSpPr>
          <p:cNvPr id="10" name="CustomShape 8"/>
          <p:cNvSpPr/>
          <p:nvPr/>
        </p:nvSpPr>
        <p:spPr>
          <a:xfrm>
            <a:off x="7892562" y="601512"/>
            <a:ext cx="3605311" cy="488880"/>
          </a:xfrm>
          <a:prstGeom prst="rect">
            <a:avLst/>
          </a:prstGeom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fr-FR" sz="2400" b="1" strike="noStrike" dirty="0" err="1">
                <a:solidFill>
                  <a:srgbClr val="FFFFFF"/>
                </a:solidFill>
                <a:latin typeface="Calibri"/>
              </a:rPr>
              <a:t>CNetworkCommunication</a:t>
            </a:r>
            <a:endParaRPr dirty="0"/>
          </a:p>
        </p:txBody>
      </p:sp>
      <p:sp>
        <p:nvSpPr>
          <p:cNvPr id="11" name="CustomShape 9"/>
          <p:cNvSpPr/>
          <p:nvPr/>
        </p:nvSpPr>
        <p:spPr>
          <a:xfrm>
            <a:off x="7892065" y="1090392"/>
            <a:ext cx="3605808" cy="166248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-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serverSocket</a:t>
            </a:r>
            <a:r>
              <a:rPr lang="fr-FR" sz="1100" strike="noStrike" dirty="0">
                <a:solidFill>
                  <a:srgbClr val="595959"/>
                </a:solidFill>
                <a:latin typeface="Lucida Console"/>
              </a:rPr>
              <a:t> 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ServerSocket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-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mSocket</a:t>
            </a:r>
            <a:r>
              <a:rPr lang="fr-FR" sz="1100" strike="noStrike" dirty="0">
                <a:solidFill>
                  <a:srgbClr val="595959"/>
                </a:solidFill>
                <a:latin typeface="Lucida Console"/>
              </a:rPr>
              <a:t> 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: Socket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-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strServerAddress</a:t>
            </a:r>
            <a:r>
              <a:rPr lang="fr-FR" sz="1100" strike="noStrike" dirty="0">
                <a:solidFill>
                  <a:srgbClr val="595959"/>
                </a:solidFill>
                <a:latin typeface="Lucida Console"/>
              </a:rPr>
              <a:t> 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: String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-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iServerPort</a:t>
            </a:r>
            <a:r>
              <a:rPr lang="fr-FR" sz="1100" strike="noStrike" dirty="0">
                <a:solidFill>
                  <a:srgbClr val="595959"/>
                </a:solidFill>
                <a:latin typeface="Lucida Console"/>
              </a:rPr>
              <a:t> 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: </a:t>
            </a:r>
            <a:r>
              <a:rPr lang="fr-FR" sz="1100" strike="noStrike" dirty="0" err="1">
                <a:solidFill>
                  <a:srgbClr val="262626"/>
                </a:solidFill>
                <a:latin typeface="Lucida Console"/>
              </a:rPr>
              <a:t>int</a:t>
            </a:r>
            <a:endParaRPr dirty="0"/>
          </a:p>
          <a:p>
            <a:pPr>
              <a:lnSpc>
                <a:spcPct val="100000"/>
              </a:lnSpc>
            </a:pP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connexionThread</a:t>
            </a:r>
            <a:r>
              <a:rPr lang="fr-FR" sz="1100" strike="noStrike" dirty="0">
                <a:solidFill>
                  <a:srgbClr val="595959"/>
                </a:solidFill>
                <a:latin typeface="Lucida Console"/>
              </a:rPr>
              <a:t> 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: Thread</a:t>
            </a:r>
            <a:endParaRPr dirty="0"/>
          </a:p>
          <a:p>
            <a:pPr>
              <a:lnSpc>
                <a:spcPct val="100000"/>
              </a:lnSpc>
            </a:pP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 dirty="0" err="1">
                <a:solidFill>
                  <a:srgbClr val="595959"/>
                </a:solidFill>
                <a:latin typeface="Lucida Console"/>
              </a:rPr>
              <a:t>commThread</a:t>
            </a:r>
            <a:r>
              <a:rPr lang="fr-FR" sz="1100" strike="noStrike" dirty="0">
                <a:solidFill>
                  <a:srgbClr val="595959"/>
                </a:solidFill>
                <a:latin typeface="Lucida Console"/>
              </a:rPr>
              <a:t> </a:t>
            </a:r>
            <a:r>
              <a:rPr lang="fr-FR" sz="1100" strike="noStrike" dirty="0">
                <a:solidFill>
                  <a:srgbClr val="262626"/>
                </a:solidFill>
                <a:latin typeface="Lucida Console"/>
              </a:rPr>
              <a:t>: Thread</a:t>
            </a:r>
            <a:endParaRPr dirty="0"/>
          </a:p>
        </p:txBody>
      </p:sp>
      <p:sp>
        <p:nvSpPr>
          <p:cNvPr id="12" name="CustomShape 10"/>
          <p:cNvSpPr/>
          <p:nvPr/>
        </p:nvSpPr>
        <p:spPr>
          <a:xfrm>
            <a:off x="7892065" y="2752872"/>
            <a:ext cx="3605808" cy="345600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rou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/>
        </p:style>
        <p:txBody>
          <a:bodyPr lIns="90000" tIns="45000" rIns="90000" bIns="45000" anchor="ctr"/>
          <a:lstStyle/>
          <a:p>
            <a:pPr>
              <a:lnSpc>
                <a:spcPct val="100000"/>
              </a:lnSpc>
            </a:pP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/* initalise la connection wi-fi */</a:t>
            </a:r>
            <a:endParaRPr/>
          </a:p>
          <a:p>
            <a:pPr>
              <a:lnSpc>
                <a:spcPct val="100000"/>
              </a:lnSpc>
            </a:pP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>
                <a:solidFill>
                  <a:srgbClr val="595959"/>
                </a:solidFill>
                <a:latin typeface="Lucida Console"/>
              </a:rPr>
              <a:t>CNetworkCommunication</a:t>
            </a: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(void)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/*demarre la connection avec l’autre appareil */</a:t>
            </a:r>
            <a:endParaRPr/>
          </a:p>
          <a:p>
            <a:pPr>
              <a:lnSpc>
                <a:spcPct val="100000"/>
              </a:lnSpc>
            </a:pP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>
                <a:solidFill>
                  <a:srgbClr val="595959"/>
                </a:solidFill>
                <a:latin typeface="Lucida Console"/>
              </a:rPr>
              <a:t>startConnection</a:t>
            </a: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(in strServerAddress : String) : void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/* ferme la connection avec l’autre appareil */</a:t>
            </a:r>
            <a:endParaRPr/>
          </a:p>
          <a:p>
            <a:pPr>
              <a:lnSpc>
                <a:spcPct val="100000"/>
              </a:lnSpc>
            </a:pP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>
                <a:solidFill>
                  <a:srgbClr val="595959"/>
                </a:solidFill>
                <a:latin typeface="Lucida Console"/>
              </a:rPr>
              <a:t>close</a:t>
            </a: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(void) : void</a:t>
            </a:r>
            <a:endParaRPr/>
          </a:p>
          <a:p>
            <a:pPr>
              <a:lnSpc>
                <a:spcPct val="100000"/>
              </a:lnSpc>
            </a:pPr>
            <a:endParaRPr/>
          </a:p>
          <a:p>
            <a:pPr>
              <a:lnSpc>
                <a:spcPct val="100000"/>
              </a:lnSpc>
            </a:pP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/* envoie des données a l’autre appareil */</a:t>
            </a:r>
            <a:endParaRPr/>
          </a:p>
          <a:p>
            <a:pPr>
              <a:lnSpc>
                <a:spcPct val="100000"/>
              </a:lnSpc>
            </a:pP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+</a:t>
            </a:r>
            <a:r>
              <a:rPr lang="fr-FR" sz="1100" strike="noStrike">
                <a:solidFill>
                  <a:srgbClr val="595959"/>
                </a:solidFill>
                <a:latin typeface="Lucida Console"/>
              </a:rPr>
              <a:t>sendData</a:t>
            </a:r>
            <a:r>
              <a:rPr lang="fr-FR" sz="1100" strike="noStrike">
                <a:solidFill>
                  <a:srgbClr val="262626"/>
                </a:solidFill>
                <a:latin typeface="Lucida Console"/>
              </a:rPr>
              <a:t>(in strName : String, in strValue: String) : void</a:t>
            </a:r>
            <a:endParaRPr/>
          </a:p>
        </p:txBody>
      </p:sp>
      <p:sp>
        <p:nvSpPr>
          <p:cNvPr id="13" name="CustomShape 11"/>
          <p:cNvSpPr/>
          <p:nvPr/>
        </p:nvSpPr>
        <p:spPr>
          <a:xfrm>
            <a:off x="3320425" y="1920441"/>
            <a:ext cx="603000" cy="824400"/>
          </a:xfrm>
          <a:prstGeom prst="bentConnector3">
            <a:avLst>
              <a:gd name="adj1" fmla="val 50000"/>
            </a:avLst>
          </a:prstGeom>
          <a:noFill/>
          <a:ln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  <p:extLst>
      <p:ext uri="{BB962C8B-B14F-4D97-AF65-F5344CB8AC3E}">
        <p14:creationId xmlns:p14="http://schemas.microsoft.com/office/powerpoint/2010/main" val="836485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Code intéressant</a:t>
            </a:r>
            <a:endParaRPr lang="fr-FR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97530" y="1630947"/>
            <a:ext cx="9972000" cy="461664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onSensorChanged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SensorEvent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kumimoji="0" lang="fr-FR" altLang="fr-FR" sz="12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sensor</a:t>
            </a:r>
            <a:r>
              <a:rPr kumimoji="0" lang="fr-FR" altLang="fr-FR" sz="12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getType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==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Sensor</a:t>
            </a:r>
            <a:r>
              <a:rPr kumimoji="0" lang="fr-FR" altLang="fr-FR" sz="1200" b="1" i="1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200" b="0" i="1" u="none" strike="noStrike" cap="none" normalizeH="0" baseline="0" dirty="0" err="1" smtClean="0">
                <a:ln>
                  <a:noFill/>
                </a:ln>
                <a:solidFill>
                  <a:srgbClr val="C5060B"/>
                </a:solidFill>
                <a:effectLst/>
                <a:latin typeface="Consolas" panose="020B0609020204030204" pitchFamily="49" charset="0"/>
              </a:rPr>
              <a:t>TYPE_ACCELEROMETER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fr-FR" altLang="fr-FR" sz="12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event</a:t>
            </a:r>
            <a:r>
              <a:rPr kumimoji="0" lang="fr-FR" altLang="fr-FR" sz="12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values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fr-FR" altLang="fr-FR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||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3.0f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miVitesse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	}</a:t>
            </a:r>
            <a:r>
              <a:rPr kumimoji="0" lang="fr-FR" altLang="fr-FR" sz="12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3.0f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6.0f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miVitesse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(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255.0f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0.01171875f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kumimoji="0" lang="fr-FR" altLang="fr-FR" sz="12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6.0f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7.0f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miVitesse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kumimoji="0" lang="fr-FR" altLang="fr-FR" sz="12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7.0f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&amp;&amp;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9.0f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miVitesse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/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0.0078125f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kumimoji="0" lang="fr-FR" altLang="fr-FR" sz="12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9.0f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	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miVitesse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kumimoji="0" lang="fr-FR" altLang="fr-FR" sz="12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mAccelerometerVector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miVitesse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-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255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  <a:r>
              <a:rPr kumimoji="0" lang="fr-FR" altLang="fr-FR" sz="12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	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miVitesse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2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fr-FR" altLang="fr-FR" sz="12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fr-FR" altLang="fr-FR" sz="1200" b="0" i="1" u="none" strike="noStrike" cap="none" normalizeH="0" baseline="0" dirty="0" err="1" smtClean="0">
                <a:ln>
                  <a:noFill/>
                </a:ln>
                <a:solidFill>
                  <a:srgbClr val="0206FF"/>
                </a:solidFill>
                <a:effectLst/>
                <a:latin typeface="Consolas" panose="020B0609020204030204" pitchFamily="49" charset="0"/>
              </a:rPr>
              <a:t>this</a:t>
            </a:r>
            <a:r>
              <a:rPr kumimoji="0" lang="fr-FR" altLang="fr-FR" sz="12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EnvoiDonneesVitesse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fr-FR" altLang="fr-FR" sz="6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637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Code intéressant</a:t>
            </a:r>
            <a:endParaRPr lang="fr-FR" dirty="0"/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785619" y="1474537"/>
            <a:ext cx="6588342" cy="5170646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public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void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EnvoiDonneesVitesse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	//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motors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speed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miSpeedLeft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miVitesse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miSpeedRight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miVitesse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	//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motors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direction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miDirectionLeft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Integer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miDirectionRight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	if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miSpeedLeft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		// if the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left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speed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positive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		// 1 =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forward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; 0 =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backward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miDirectionLeft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		//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stays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at 0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} </a:t>
            </a: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miSpeedRight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&gt;=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		// if the right speed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is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positive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	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miDirectionRight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1" u="none" strike="noStrike" cap="none" normalizeH="0" baseline="0" dirty="0" smtClean="0">
                <a:ln>
                  <a:noFill/>
                </a:ln>
                <a:solidFill>
                  <a:srgbClr val="CD0000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		//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it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stays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at 0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	//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taking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unsigned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numbers</a:t>
            </a:r>
            <a:endParaRPr lang="fr-FR" altLang="fr-FR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miSpeedLeft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kumimoji="0" lang="fr-FR" altLang="fr-FR" sz="14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miSpeedLeft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miSpeedRight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1" i="0" u="none" strike="noStrike" cap="none" normalizeH="0" baseline="0" dirty="0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Math</a:t>
            </a:r>
            <a:r>
              <a:rPr kumimoji="0" lang="fr-FR" altLang="fr-FR" sz="14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abs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miSpeedRight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	//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sending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data to the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other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phone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with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B418"/>
                </a:solidFill>
                <a:effectLst/>
                <a:latin typeface="Consolas" panose="020B0609020204030204" pitchFamily="49" charset="0"/>
              </a:rPr>
              <a:t>wi-fi</a:t>
            </a:r>
            <a:endParaRPr kumimoji="0" lang="fr-FR" altLang="fr-FR" sz="1400" b="0" i="0" u="none" strike="noStrike" cap="none" normalizeH="0" baseline="0" dirty="0" smtClean="0">
              <a:ln>
                <a:noFill/>
              </a:ln>
              <a:solidFill>
                <a:srgbClr val="00B41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mNetwork</a:t>
            </a:r>
            <a:r>
              <a:rPr kumimoji="0" lang="fr-FR" altLang="fr-FR" sz="14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sendData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mGauche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miSpeedLeft</a:t>
            </a:r>
            <a:r>
              <a:rPr kumimoji="0" lang="fr-FR" altLang="fr-FR" sz="14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endParaRPr lang="fr-FR" altLang="fr-FR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mNetwork</a:t>
            </a:r>
            <a:r>
              <a:rPr kumimoji="0" lang="fr-FR" altLang="fr-FR" sz="14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sendData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mDroit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miSpeedRight</a:t>
            </a:r>
            <a:r>
              <a:rPr kumimoji="0" lang="fr-FR" altLang="fr-FR" sz="14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fr-FR" altLang="fr-FR" sz="14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mNetwork</a:t>
            </a:r>
            <a:r>
              <a:rPr kumimoji="0" lang="fr-FR" altLang="fr-FR" sz="14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sendData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sGauche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miDirectionLeft</a:t>
            </a:r>
            <a:r>
              <a:rPr kumimoji="0" lang="fr-FR" altLang="fr-FR" sz="14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endParaRPr lang="fr-FR" altLang="fr-FR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	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mNetwork</a:t>
            </a:r>
            <a:r>
              <a:rPr kumimoji="0" lang="fr-FR" altLang="fr-FR" sz="14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sendData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sDroit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D80800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miDirectionRight</a:t>
            </a:r>
            <a:r>
              <a:rPr kumimoji="0" lang="fr-FR" altLang="fr-FR" sz="1400" b="1" i="0" u="none" strike="noStrike" cap="none" normalizeH="0" baseline="0" dirty="0" err="1" smtClean="0">
                <a:ln>
                  <a:noFill/>
                </a:ln>
                <a:solidFill>
                  <a:srgbClr val="0100B6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kumimoji="0" lang="fr-FR" altLang="fr-FR" sz="14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toString</a:t>
            </a: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());</a:t>
            </a:r>
            <a:endParaRPr kumimoji="0" lang="fr-FR" altLang="fr-FR" sz="1400" b="0" i="0" u="none" strike="noStrike" cap="none" normalizeH="0" baseline="0" dirty="0" smtClean="0">
              <a:ln>
                <a:noFill/>
              </a:ln>
              <a:solidFill>
                <a:srgbClr val="00B418"/>
              </a:solidFill>
              <a:effectLst/>
              <a:latin typeface="Consolas" panose="020B06090202040302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kumimoji="0" lang="fr-FR" altLang="fr-FR" sz="7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fr-FR" altLang="fr-FR" sz="1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882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85545" y="1550894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fr-FR" sz="7200" dirty="0"/>
              <a:t>TÉLÉCOMMANDE</a:t>
            </a:r>
            <a:br>
              <a:rPr lang="fr-FR" sz="7200" dirty="0"/>
            </a:br>
            <a:r>
              <a:rPr lang="fr-FR" sz="4400" dirty="0"/>
              <a:t/>
            </a:r>
            <a:br>
              <a:rPr lang="fr-FR" sz="4400" dirty="0"/>
            </a:br>
            <a:r>
              <a:rPr lang="fr-FR" dirty="0"/>
              <a:t>Réalisé par Antoine COUDERC</a:t>
            </a:r>
          </a:p>
        </p:txBody>
      </p:sp>
    </p:spTree>
    <p:extLst>
      <p:ext uri="{BB962C8B-B14F-4D97-AF65-F5344CB8AC3E}">
        <p14:creationId xmlns:p14="http://schemas.microsoft.com/office/powerpoint/2010/main" val="3416649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382566" y="0"/>
            <a:ext cx="8596668" cy="1320800"/>
          </a:xfrm>
        </p:spPr>
        <p:txBody>
          <a:bodyPr/>
          <a:lstStyle/>
          <a:p>
            <a:r>
              <a:rPr lang="fr-FR" dirty="0" smtClean="0"/>
              <a:t>Les objectifs </a:t>
            </a:r>
            <a:endParaRPr lang="fr-FR" dirty="0"/>
          </a:p>
        </p:txBody>
      </p:sp>
      <p:pic>
        <p:nvPicPr>
          <p:cNvPr id="2050" name="Picture 2" descr="https://upload.wikimedia.org/wikipedia/en/3/39/R2-D2_Droi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3322" y="514610"/>
            <a:ext cx="2532042" cy="33760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e 6"/>
          <p:cNvGrpSpPr/>
          <p:nvPr/>
        </p:nvGrpSpPr>
        <p:grpSpPr>
          <a:xfrm>
            <a:off x="3113901" y="1387460"/>
            <a:ext cx="2627871" cy="4474873"/>
            <a:chOff x="6474939" y="613464"/>
            <a:chExt cx="2240692" cy="4201298"/>
          </a:xfrm>
        </p:grpSpPr>
        <p:pic>
          <p:nvPicPr>
            <p:cNvPr id="2051" name="Picture 3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7094" t="25586" r="44527" b="13153"/>
            <a:stretch/>
          </p:blipFill>
          <p:spPr bwMode="auto">
            <a:xfrm>
              <a:off x="6474939" y="613464"/>
              <a:ext cx="2240692" cy="4201298"/>
            </a:xfrm>
            <a:prstGeom prst="rect">
              <a:avLst/>
            </a:prstGeom>
            <a:noFill/>
            <a:ln>
              <a:noFill/>
            </a:ln>
            <a:effectLst/>
            <a:scene3d>
              <a:camera prst="orthographicFront"/>
              <a:lightRig rig="threePt" dir="t"/>
            </a:scene3d>
            <a:sp3d>
              <a:bevelT/>
            </a:sp3d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sp>
          <p:nvSpPr>
            <p:cNvPr id="6" name="Rectangle 5"/>
            <p:cNvSpPr/>
            <p:nvPr/>
          </p:nvSpPr>
          <p:spPr>
            <a:xfrm>
              <a:off x="6705600" y="1061763"/>
              <a:ext cx="1920131" cy="830997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  <a:scene3d>
                <a:camera prst="orthographicFront">
                  <a:rot lat="0" lon="0" rev="0"/>
                </a:camera>
                <a:lightRig rig="glow" dir="t">
                  <a:rot lat="0" lon="0" rev="3600000"/>
                </a:lightRig>
              </a:scene3d>
              <a:sp3d prstMaterial="softEdge">
                <a:bevelT w="29210" h="16510"/>
                <a:contourClr>
                  <a:schemeClr val="accent4">
                    <a:alpha val="95000"/>
                  </a:schemeClr>
                </a:contourClr>
              </a:sp3d>
            </a:bodyPr>
            <a:lstStyle/>
            <a:p>
              <a:pPr algn="ctr"/>
              <a:r>
                <a:rPr lang="fr-FR" sz="2400" b="1" dirty="0">
                  <a:ln>
                    <a:prstDash val="solid"/>
                  </a:ln>
                  <a:gradFill rotWithShape="1">
                    <a:gsLst>
                      <a:gs pos="0">
                        <a:schemeClr val="accent4">
                          <a:tint val="70000"/>
                          <a:satMod val="200000"/>
                        </a:schemeClr>
                      </a:gs>
                      <a:gs pos="40000">
                        <a:schemeClr val="accent4">
                          <a:tint val="90000"/>
                          <a:satMod val="130000"/>
                        </a:schemeClr>
                      </a:gs>
                      <a:gs pos="50000">
                        <a:schemeClr val="accent4">
                          <a:tint val="90000"/>
                          <a:satMod val="130000"/>
                        </a:schemeClr>
                      </a:gs>
                      <a:gs pos="68000">
                        <a:schemeClr val="accent4">
                          <a:tint val="90000"/>
                          <a:satMod val="130000"/>
                        </a:schemeClr>
                      </a:gs>
                      <a:gs pos="100000">
                        <a:schemeClr val="accent4">
                          <a:tint val="70000"/>
                          <a:satMod val="200000"/>
                        </a:schemeClr>
                      </a:gs>
                    </a:gsLst>
                    <a:lin ang="5400000"/>
                  </a:gradFill>
                  <a:effectLst>
                    <a:outerShdw blurRad="88000" dist="50800" dir="5040000" algn="tl">
                      <a:schemeClr val="accent4">
                        <a:tint val="80000"/>
                        <a:satMod val="250000"/>
                        <a:alpha val="45000"/>
                      </a:schemeClr>
                    </a:outerShdw>
                  </a:effectLst>
                </a:rPr>
                <a:t>Mode manuel</a:t>
              </a:r>
            </a:p>
          </p:txBody>
        </p:sp>
      </p:grpSp>
      <p:sp>
        <p:nvSpPr>
          <p:cNvPr id="8" name="Rectangle 7"/>
          <p:cNvSpPr/>
          <p:nvPr/>
        </p:nvSpPr>
        <p:spPr>
          <a:xfrm>
            <a:off x="6476459" y="632054"/>
            <a:ext cx="2601638" cy="83099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glow" dir="t">
                <a:rot lat="0" lon="0" rev="3600000"/>
              </a:lightRig>
            </a:scene3d>
            <a:sp3d prstMaterial="softEdge">
              <a:bevelT w="29210" h="16510"/>
              <a:contourClr>
                <a:schemeClr val="accent4">
                  <a:alpha val="95000"/>
                </a:schemeClr>
              </a:contourClr>
            </a:sp3d>
          </a:bodyPr>
          <a:lstStyle/>
          <a:p>
            <a:pPr algn="ctr"/>
            <a:r>
              <a:rPr lang="fr-FR" sz="2400" b="1" dirty="0" smtClean="0">
                <a:ln>
                  <a:prstDash val="solid"/>
                </a:ln>
                <a:gradFill rotWithShape="1">
                  <a:gsLst>
                    <a:gs pos="0">
                      <a:schemeClr val="accent4">
                        <a:tint val="70000"/>
                        <a:satMod val="200000"/>
                      </a:schemeClr>
                    </a:gs>
                    <a:gs pos="40000">
                      <a:schemeClr val="accent4">
                        <a:tint val="90000"/>
                        <a:satMod val="130000"/>
                      </a:schemeClr>
                    </a:gs>
                    <a:gs pos="50000">
                      <a:schemeClr val="accent4">
                        <a:tint val="90000"/>
                        <a:satMod val="130000"/>
                      </a:schemeClr>
                    </a:gs>
                    <a:gs pos="68000">
                      <a:schemeClr val="accent4">
                        <a:tint val="90000"/>
                        <a:satMod val="130000"/>
                      </a:schemeClr>
                    </a:gs>
                    <a:gs pos="100000">
                      <a:schemeClr val="accent4">
                        <a:tint val="70000"/>
                        <a:satMod val="200000"/>
                      </a:schemeClr>
                    </a:gs>
                  </a:gsLst>
                  <a:lin ang="5400000"/>
                </a:gradFill>
                <a:effectLst>
                  <a:outerShdw blurRad="88000" dist="50800" dir="5040000" algn="tl">
                    <a:schemeClr val="accent4">
                      <a:tint val="80000"/>
                      <a:satMod val="250000"/>
                      <a:alpha val="45000"/>
                    </a:schemeClr>
                  </a:outerShdw>
                </a:effectLst>
              </a:rPr>
              <a:t>Mode automatique</a:t>
            </a:r>
            <a:endParaRPr lang="fr-FR" sz="2400" b="1" dirty="0">
              <a:ln>
                <a:prstDash val="solid"/>
              </a:ln>
              <a:gradFill rotWithShape="1">
                <a:gsLst>
                  <a:gs pos="0">
                    <a:schemeClr val="accent4">
                      <a:tint val="70000"/>
                      <a:satMod val="200000"/>
                    </a:schemeClr>
                  </a:gs>
                  <a:gs pos="40000">
                    <a:schemeClr val="accent4">
                      <a:tint val="90000"/>
                      <a:satMod val="130000"/>
                    </a:schemeClr>
                  </a:gs>
                  <a:gs pos="50000">
                    <a:schemeClr val="accent4">
                      <a:tint val="90000"/>
                      <a:satMod val="130000"/>
                    </a:schemeClr>
                  </a:gs>
                  <a:gs pos="68000">
                    <a:schemeClr val="accent4">
                      <a:tint val="90000"/>
                      <a:satMod val="130000"/>
                    </a:schemeClr>
                  </a:gs>
                  <a:gs pos="100000">
                    <a:schemeClr val="accent4">
                      <a:tint val="70000"/>
                      <a:satMod val="200000"/>
                    </a:schemeClr>
                  </a:gs>
                </a:gsLst>
                <a:lin ang="5400000"/>
              </a:gradFill>
              <a:effectLst>
                <a:outerShdw blurRad="88000" dist="50800" dir="5040000" algn="tl">
                  <a:schemeClr val="accent4">
                    <a:tint val="80000"/>
                    <a:satMod val="250000"/>
                    <a:alpha val="45000"/>
                  </a:schemeClr>
                </a:outerShdw>
              </a:effectLst>
            </a:endParaRPr>
          </a:p>
        </p:txBody>
      </p:sp>
      <p:pic>
        <p:nvPicPr>
          <p:cNvPr id="2053" name="Picture 5" descr="http://i1.wp.com/www.goprogramming.space/wp-content/uploads/2015/05/Screenshot-from-2015-05-08-081229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501" t="26923" r="7745" b="8163"/>
          <a:stretch/>
        </p:blipFill>
        <p:spPr bwMode="auto">
          <a:xfrm>
            <a:off x="6450097" y="1463051"/>
            <a:ext cx="2628000" cy="4855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43" t="33647" r="58649" b="18346"/>
          <a:stretch/>
        </p:blipFill>
        <p:spPr bwMode="auto">
          <a:xfrm>
            <a:off x="6612339" y="2069460"/>
            <a:ext cx="2299809" cy="3424046"/>
          </a:xfrm>
          <a:prstGeom prst="rect">
            <a:avLst/>
          </a:prstGeom>
          <a:noFill/>
          <a:ln>
            <a:noFill/>
          </a:ln>
          <a:effectLst>
            <a:outerShdw dist="35921" dir="2700000" algn="ctr" rotWithShape="0">
              <a:schemeClr val="bg2"/>
            </a:outerShdw>
            <a:softEdge rad="63500"/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12089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77334" y="0"/>
            <a:ext cx="8596668" cy="1320800"/>
          </a:xfrm>
        </p:spPr>
        <p:txBody>
          <a:bodyPr/>
          <a:lstStyle/>
          <a:p>
            <a:r>
              <a:rPr lang="fr-FR" dirty="0"/>
              <a:t>Diagramme de classe</a:t>
            </a:r>
          </a:p>
        </p:txBody>
      </p:sp>
      <p:grpSp>
        <p:nvGrpSpPr>
          <p:cNvPr id="4" name="Groupe 3"/>
          <p:cNvGrpSpPr/>
          <p:nvPr/>
        </p:nvGrpSpPr>
        <p:grpSpPr>
          <a:xfrm>
            <a:off x="329760" y="1223999"/>
            <a:ext cx="9216000" cy="4896000"/>
            <a:chOff x="576000" y="1512000"/>
            <a:chExt cx="9216000" cy="4896000"/>
          </a:xfrm>
        </p:grpSpPr>
        <p:sp>
          <p:nvSpPr>
            <p:cNvPr id="5" name="Rectangle 4"/>
            <p:cNvSpPr/>
            <p:nvPr/>
          </p:nvSpPr>
          <p:spPr>
            <a:xfrm>
              <a:off x="576000" y="1512000"/>
              <a:ext cx="2880000" cy="3586680"/>
            </a:xfrm>
            <a:prstGeom prst="rect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6" name="Connecteur droit 5"/>
            <p:cNvSpPr/>
            <p:nvPr/>
          </p:nvSpPr>
          <p:spPr>
            <a:xfrm>
              <a:off x="576000" y="2088000"/>
              <a:ext cx="28800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7" name="ZoneTexte 6"/>
            <p:cNvSpPr txBox="1"/>
            <p:nvPr/>
          </p:nvSpPr>
          <p:spPr>
            <a:xfrm>
              <a:off x="1007999" y="1597320"/>
              <a:ext cx="2448000" cy="3466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 dirty="0" err="1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MainActivity</a:t>
              </a:r>
              <a:endParaRPr lang="fr-FR" sz="1800" b="0" i="0" u="none" strike="noStrike" kern="1200" dirty="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8" name="ZoneTexte 7"/>
            <p:cNvSpPr txBox="1"/>
            <p:nvPr/>
          </p:nvSpPr>
          <p:spPr>
            <a:xfrm>
              <a:off x="648000" y="2232000"/>
              <a:ext cx="2808000" cy="38664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 dirty="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</a:t>
              </a:r>
              <a:r>
                <a:rPr lang="fr-FR" sz="1800" b="0" i="0" u="none" strike="noStrike" kern="1200" dirty="0" err="1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mbuttonManualMode</a:t>
              </a:r>
              <a:endParaRPr lang="fr-FR" sz="1800" b="0" i="0" u="none" strike="noStrike" kern="1200" dirty="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9" name="Connecteur droit 8"/>
            <p:cNvSpPr/>
            <p:nvPr/>
          </p:nvSpPr>
          <p:spPr>
            <a:xfrm>
              <a:off x="576000" y="4320000"/>
              <a:ext cx="28800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10" name="ZoneTexte 9"/>
            <p:cNvSpPr txBox="1"/>
            <p:nvPr/>
          </p:nvSpPr>
          <p:spPr>
            <a:xfrm>
              <a:off x="864000" y="4405319"/>
              <a:ext cx="2592000" cy="3466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+void onCreate()</a:t>
              </a:r>
            </a:p>
          </p:txBody>
        </p:sp>
        <p:sp>
          <p:nvSpPr>
            <p:cNvPr id="11" name="ZoneTexte 10"/>
            <p:cNvSpPr txBox="1"/>
            <p:nvPr/>
          </p:nvSpPr>
          <p:spPr>
            <a:xfrm>
              <a:off x="864000" y="4752000"/>
              <a:ext cx="2520000" cy="3466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+void onClick()</a:t>
              </a:r>
            </a:p>
          </p:txBody>
        </p:sp>
        <p:sp>
          <p:nvSpPr>
            <p:cNvPr id="12" name="ZoneTexte 11"/>
            <p:cNvSpPr txBox="1"/>
            <p:nvPr/>
          </p:nvSpPr>
          <p:spPr>
            <a:xfrm>
              <a:off x="648000" y="2605320"/>
              <a:ext cx="2448000" cy="3466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+mbuttonAccMode</a:t>
              </a:r>
            </a:p>
          </p:txBody>
        </p:sp>
        <p:sp>
          <p:nvSpPr>
            <p:cNvPr id="13" name="ZoneTexte 12"/>
            <p:cNvSpPr txBox="1"/>
            <p:nvPr/>
          </p:nvSpPr>
          <p:spPr>
            <a:xfrm>
              <a:off x="648000" y="3037320"/>
              <a:ext cx="2448000" cy="3466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 dirty="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</a:t>
              </a:r>
              <a:r>
                <a:rPr lang="fr-FR" sz="1800" b="0" i="0" u="none" strike="noStrike" kern="1200" dirty="0" err="1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mbuttonGPSMode</a:t>
              </a:r>
              <a:endParaRPr lang="fr-FR" sz="1800" b="0" i="0" u="none" strike="noStrike" kern="1200" dirty="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14" name="ZoneTexte 13"/>
            <p:cNvSpPr txBox="1"/>
            <p:nvPr/>
          </p:nvSpPr>
          <p:spPr>
            <a:xfrm>
              <a:off x="648000" y="3384000"/>
              <a:ext cx="2448000" cy="3466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+mbuttonClose</a:t>
              </a:r>
            </a:p>
          </p:txBody>
        </p:sp>
        <p:sp>
          <p:nvSpPr>
            <p:cNvPr id="15" name="Connecteur droit 14"/>
            <p:cNvSpPr/>
            <p:nvPr/>
          </p:nvSpPr>
          <p:spPr>
            <a:xfrm>
              <a:off x="576000" y="3816000"/>
              <a:ext cx="28800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912000" y="1655999"/>
              <a:ext cx="2880000" cy="3816000"/>
            </a:xfrm>
            <a:prstGeom prst="rect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17" name="ZoneTexte 16"/>
            <p:cNvSpPr txBox="1"/>
            <p:nvPr/>
          </p:nvSpPr>
          <p:spPr>
            <a:xfrm>
              <a:off x="7128000" y="1741320"/>
              <a:ext cx="2448000" cy="34668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ManualActivity</a:t>
              </a:r>
            </a:p>
          </p:txBody>
        </p:sp>
        <p:sp>
          <p:nvSpPr>
            <p:cNvPr id="18" name="Connecteur droit 17"/>
            <p:cNvSpPr/>
            <p:nvPr/>
          </p:nvSpPr>
          <p:spPr>
            <a:xfrm>
              <a:off x="6912000" y="2160000"/>
              <a:ext cx="28800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19" name="Connecteur droit 18"/>
            <p:cNvSpPr/>
            <p:nvPr/>
          </p:nvSpPr>
          <p:spPr>
            <a:xfrm>
              <a:off x="6912000" y="3816000"/>
              <a:ext cx="28800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20" name="Connecteur droit 19"/>
            <p:cNvSpPr/>
            <p:nvPr/>
          </p:nvSpPr>
          <p:spPr>
            <a:xfrm>
              <a:off x="6912000" y="4248000"/>
              <a:ext cx="28800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21" name="ZoneTexte 20"/>
            <p:cNvSpPr txBox="1"/>
            <p:nvPr/>
          </p:nvSpPr>
          <p:spPr>
            <a:xfrm>
              <a:off x="7025760" y="2232000"/>
              <a:ext cx="25200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+String mstrVitesseMD</a:t>
              </a:r>
            </a:p>
          </p:txBody>
        </p:sp>
        <p:sp>
          <p:nvSpPr>
            <p:cNvPr id="22" name="ZoneTexte 21"/>
            <p:cNvSpPr txBox="1"/>
            <p:nvPr/>
          </p:nvSpPr>
          <p:spPr>
            <a:xfrm>
              <a:off x="7056000" y="2592000"/>
              <a:ext cx="27360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+String mstrVitesseMG</a:t>
              </a:r>
            </a:p>
          </p:txBody>
        </p:sp>
        <p:sp>
          <p:nvSpPr>
            <p:cNvPr id="23" name="ZoneTexte 22"/>
            <p:cNvSpPr txBox="1"/>
            <p:nvPr/>
          </p:nvSpPr>
          <p:spPr>
            <a:xfrm>
              <a:off x="7056000" y="2951999"/>
              <a:ext cx="25200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+String mstrSensMD</a:t>
              </a:r>
            </a:p>
          </p:txBody>
        </p:sp>
        <p:sp>
          <p:nvSpPr>
            <p:cNvPr id="24" name="ZoneTexte 23"/>
            <p:cNvSpPr txBox="1"/>
            <p:nvPr/>
          </p:nvSpPr>
          <p:spPr>
            <a:xfrm>
              <a:off x="7056000" y="3311999"/>
              <a:ext cx="25200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+String mstrSensMG</a:t>
              </a:r>
            </a:p>
          </p:txBody>
        </p:sp>
        <p:sp>
          <p:nvSpPr>
            <p:cNvPr id="25" name="ZoneTexte 24"/>
            <p:cNvSpPr txBox="1"/>
            <p:nvPr/>
          </p:nvSpPr>
          <p:spPr>
            <a:xfrm>
              <a:off x="6983999" y="4392000"/>
              <a:ext cx="25200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void onCreate()</a:t>
              </a:r>
            </a:p>
          </p:txBody>
        </p:sp>
        <p:sp>
          <p:nvSpPr>
            <p:cNvPr id="26" name="ZoneTexte 25"/>
            <p:cNvSpPr txBox="1"/>
            <p:nvPr/>
          </p:nvSpPr>
          <p:spPr>
            <a:xfrm>
              <a:off x="6983999" y="4752000"/>
              <a:ext cx="25200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+void onClick()</a:t>
              </a:r>
            </a:p>
          </p:txBody>
        </p:sp>
        <p:sp>
          <p:nvSpPr>
            <p:cNvPr id="27" name="ZoneTexte 26"/>
            <p:cNvSpPr txBox="1"/>
            <p:nvPr/>
          </p:nvSpPr>
          <p:spPr>
            <a:xfrm>
              <a:off x="6983999" y="5112000"/>
              <a:ext cx="25200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+void GestionRobot()</a:t>
              </a:r>
            </a:p>
          </p:txBody>
        </p:sp>
        <p:sp>
          <p:nvSpPr>
            <p:cNvPr id="28" name="Connecteur droit 27"/>
            <p:cNvSpPr/>
            <p:nvPr/>
          </p:nvSpPr>
          <p:spPr>
            <a:xfrm>
              <a:off x="3456000" y="1944000"/>
              <a:ext cx="34560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3600000" y="4176000"/>
              <a:ext cx="3096000" cy="2232000"/>
            </a:xfrm>
            <a:prstGeom prst="rect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30" name="Connecteur droit 29"/>
            <p:cNvSpPr/>
            <p:nvPr/>
          </p:nvSpPr>
          <p:spPr>
            <a:xfrm>
              <a:off x="3600000" y="4680000"/>
              <a:ext cx="30960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31" name="ZoneTexte 30"/>
            <p:cNvSpPr txBox="1"/>
            <p:nvPr/>
          </p:nvSpPr>
          <p:spPr>
            <a:xfrm>
              <a:off x="3888000" y="4320000"/>
              <a:ext cx="2880000" cy="360000"/>
            </a:xfrm>
            <a:prstGeom prst="rect">
              <a:avLst/>
            </a:prstGeom>
            <a:noFill/>
            <a:ln>
              <a:noFill/>
            </a:ln>
          </p:spPr>
          <p:txBody>
            <a:bodyPr vert="horz" wrap="none" lIns="90000" tIns="45000" rIns="90000" bIns="45000" anchorCtr="0" compatLnSpc="0">
              <a:spAutoFit/>
            </a:bodyPr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rPr>
                <a:t>CNetworkCommunication</a:t>
              </a:r>
            </a:p>
          </p:txBody>
        </p:sp>
        <p:sp>
          <p:nvSpPr>
            <p:cNvPr id="32" name="Connecteur droit 31"/>
            <p:cNvSpPr/>
            <p:nvPr/>
          </p:nvSpPr>
          <p:spPr>
            <a:xfrm>
              <a:off x="3600000" y="5184000"/>
              <a:ext cx="30960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33" name="Connecteur droit 32"/>
            <p:cNvSpPr/>
            <p:nvPr/>
          </p:nvSpPr>
          <p:spPr>
            <a:xfrm>
              <a:off x="3600000" y="5760000"/>
              <a:ext cx="30960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34" name="Connecteur droit 33"/>
            <p:cNvSpPr/>
            <p:nvPr/>
          </p:nvSpPr>
          <p:spPr>
            <a:xfrm>
              <a:off x="7920000" y="5472000"/>
              <a:ext cx="0" cy="50400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sp>
          <p:nvSpPr>
            <p:cNvPr id="35" name="Connecteur droit 34"/>
            <p:cNvSpPr/>
            <p:nvPr/>
          </p:nvSpPr>
          <p:spPr>
            <a:xfrm flipH="1">
              <a:off x="6696000" y="5976000"/>
              <a:ext cx="1224000" cy="0"/>
            </a:xfrm>
            <a:prstGeom prst="line">
              <a:avLst/>
            </a:prstGeom>
            <a:noFill/>
            <a:ln w="0">
              <a:solidFill>
                <a:srgbClr val="000000"/>
              </a:solidFill>
              <a:prstDash val="solid"/>
              <a:tailEnd type="arrow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733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e 50"/>
          <p:cNvGrpSpPr/>
          <p:nvPr/>
        </p:nvGrpSpPr>
        <p:grpSpPr>
          <a:xfrm>
            <a:off x="1081694" y="1381319"/>
            <a:ext cx="7488000" cy="4464000"/>
            <a:chOff x="1512000" y="1872000"/>
            <a:chExt cx="7488000" cy="4464000"/>
          </a:xfrm>
        </p:grpSpPr>
        <p:sp>
          <p:nvSpPr>
            <p:cNvPr id="52" name="Rectangle 51"/>
            <p:cNvSpPr/>
            <p:nvPr/>
          </p:nvSpPr>
          <p:spPr>
            <a:xfrm>
              <a:off x="2520000" y="4464000"/>
              <a:ext cx="288000" cy="1872000"/>
            </a:xfrm>
            <a:prstGeom prst="rect">
              <a:avLst/>
            </a:prstGeom>
            <a:solidFill>
              <a:srgbClr val="FFFFFF"/>
            </a:solidFill>
            <a:ln w="0">
              <a:solidFill>
                <a:srgbClr val="000000"/>
              </a:solidFill>
              <a:prstDash val="solid"/>
            </a:ln>
          </p:spPr>
          <p:txBody>
            <a:bodyPr vert="horz" wrap="none" lIns="90000" tIns="45000" rIns="90000" bIns="45000" anchor="ctr" anchorCtr="0" compatLnSpc="0"/>
            <a:lstStyle/>
            <a:p>
              <a:pPr marL="0" marR="0" lvl="0" indent="0" rtl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lang="fr-FR" sz="1800" b="0" i="0" u="none" strike="noStrike" kern="1200">
                <a:ln>
                  <a:noFill/>
                </a:ln>
                <a:latin typeface="Arial" pitchFamily="18"/>
                <a:ea typeface="Microsoft YaHei" pitchFamily="2"/>
                <a:cs typeface="Arial" pitchFamily="2"/>
              </a:endParaRPr>
            </a:p>
          </p:txBody>
        </p:sp>
        <p:grpSp>
          <p:nvGrpSpPr>
            <p:cNvPr id="53" name="Groupe 52"/>
            <p:cNvGrpSpPr/>
            <p:nvPr/>
          </p:nvGrpSpPr>
          <p:grpSpPr>
            <a:xfrm>
              <a:off x="1512000" y="1872000"/>
              <a:ext cx="7488000" cy="4104000"/>
              <a:chOff x="1512000" y="1872000"/>
              <a:chExt cx="7488000" cy="4104000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2520000" y="2808000"/>
                <a:ext cx="288000" cy="720000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1512000" y="1872000"/>
                <a:ext cx="2304000" cy="792000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algn="ctr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r>
                  <a:rPr lang="fr-FR" sz="1800" b="0" i="0" u="none" strike="noStrike" kern="1200" dirty="0" err="1">
                    <a:ln>
                      <a:noFill/>
                    </a:ln>
                    <a:latin typeface="Arial" pitchFamily="18"/>
                    <a:ea typeface="Microsoft YaHei" pitchFamily="2"/>
                    <a:cs typeface="Arial" pitchFamily="2"/>
                  </a:rPr>
                  <a:t>CManualActivity</a:t>
                </a:r>
                <a:endParaRPr lang="fr-FR" sz="1800" b="0" i="0" u="none" strike="noStrike" kern="1200" dirty="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56" name="Connecteur droit 55"/>
              <p:cNvSpPr/>
              <p:nvPr/>
            </p:nvSpPr>
            <p:spPr>
              <a:xfrm flipV="1">
                <a:off x="2664000" y="2664000"/>
                <a:ext cx="0" cy="14400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custDash>
                  <a:ds d="1440000" sp="1440000"/>
                  <a:ds d="1440000" sp="1440000"/>
                </a:custDash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6480000" y="1872000"/>
                <a:ext cx="2520000" cy="792000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algn="ctr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r>
                  <a:rPr lang="fr-FR" sz="1800" b="0" i="0" u="none" strike="noStrike" kern="1200">
                    <a:ln>
                      <a:noFill/>
                    </a:ln>
                    <a:latin typeface="Arial" pitchFamily="18"/>
                    <a:ea typeface="Microsoft YaHei" pitchFamily="2"/>
                    <a:cs typeface="Arial" pitchFamily="2"/>
                  </a:rPr>
                  <a:t>NetworkCommunication</a:t>
                </a:r>
              </a:p>
            </p:txBody>
          </p:sp>
          <p:sp>
            <p:nvSpPr>
              <p:cNvPr id="58" name="Connecteur droit 57"/>
              <p:cNvSpPr/>
              <p:nvPr/>
            </p:nvSpPr>
            <p:spPr>
              <a:xfrm>
                <a:off x="2664000" y="3528000"/>
                <a:ext cx="0" cy="93600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custDash>
                  <a:ds d="1440000" sp="1440000"/>
                  <a:ds d="1440000" sp="1440000"/>
                </a:custDash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59" name="Rectangle 58"/>
              <p:cNvSpPr/>
              <p:nvPr/>
            </p:nvSpPr>
            <p:spPr>
              <a:xfrm>
                <a:off x="7703999" y="4941360"/>
                <a:ext cx="288000" cy="1034639"/>
              </a:xfrm>
              <a:prstGeom prst="rect">
                <a:avLst/>
              </a:prstGeom>
              <a:solidFill>
                <a:srgbClr val="FFFFFF"/>
              </a:solidFill>
              <a:ln w="0">
                <a:solidFill>
                  <a:srgbClr val="000000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60" name="Connecteur droit 59"/>
              <p:cNvSpPr/>
              <p:nvPr/>
            </p:nvSpPr>
            <p:spPr>
              <a:xfrm>
                <a:off x="2808000" y="3311999"/>
                <a:ext cx="576000" cy="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61" name="Connecteur droit 60"/>
              <p:cNvSpPr/>
              <p:nvPr/>
            </p:nvSpPr>
            <p:spPr>
              <a:xfrm>
                <a:off x="3384000" y="3311999"/>
                <a:ext cx="0" cy="1152001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prstDash val="solid"/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62" name="Connecteur droit 61"/>
              <p:cNvSpPr/>
              <p:nvPr/>
            </p:nvSpPr>
            <p:spPr>
              <a:xfrm flipH="1">
                <a:off x="2808000" y="4464000"/>
                <a:ext cx="576000" cy="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prstDash val="solid"/>
                <a:tailEnd type="arrow"/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63" name="ZoneTexte 62"/>
              <p:cNvSpPr txBox="1"/>
              <p:nvPr/>
            </p:nvSpPr>
            <p:spPr>
              <a:xfrm>
                <a:off x="3384000" y="3613319"/>
                <a:ext cx="1800000" cy="3466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0">
                <a:sp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r>
                  <a:rPr lang="fr-FR" sz="1800" b="0" i="0" u="none" strike="noStrike" kern="1200">
                    <a:ln>
                      <a:noFill/>
                    </a:ln>
                    <a:latin typeface="Arial" pitchFamily="18"/>
                    <a:ea typeface="Microsoft YaHei" pitchFamily="2"/>
                    <a:cs typeface="Arial" pitchFamily="2"/>
                  </a:rPr>
                  <a:t>GestionRobot()</a:t>
                </a:r>
              </a:p>
            </p:txBody>
          </p:sp>
          <p:sp>
            <p:nvSpPr>
              <p:cNvPr id="64" name="Connecteur droit 63"/>
              <p:cNvSpPr/>
              <p:nvPr/>
            </p:nvSpPr>
            <p:spPr>
              <a:xfrm>
                <a:off x="2808000" y="4968000"/>
                <a:ext cx="4895999" cy="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prstDash val="solid"/>
                <a:tailEnd type="arrow"/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65" name="ZoneTexte 64"/>
              <p:cNvSpPr txBox="1"/>
              <p:nvPr/>
            </p:nvSpPr>
            <p:spPr>
              <a:xfrm>
                <a:off x="6192000" y="4608000"/>
                <a:ext cx="1368000" cy="3466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wrap="none" lIns="90000" tIns="45000" rIns="90000" bIns="45000" anchorCtr="0" compatLnSpc="0">
                <a:spAutoFit/>
              </a:bodyPr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r>
                  <a:rPr lang="fr-FR" sz="1800" b="0" i="0" u="none" strike="noStrike" kern="1200">
                    <a:ln>
                      <a:noFill/>
                    </a:ln>
                    <a:latin typeface="Arial" pitchFamily="18"/>
                    <a:ea typeface="Microsoft YaHei" pitchFamily="2"/>
                    <a:cs typeface="Arial" pitchFamily="2"/>
                  </a:rPr>
                  <a:t>sendData()</a:t>
                </a:r>
              </a:p>
            </p:txBody>
          </p:sp>
          <p:sp>
            <p:nvSpPr>
              <p:cNvPr id="66" name="Connecteur droit 65"/>
              <p:cNvSpPr/>
              <p:nvPr/>
            </p:nvSpPr>
            <p:spPr>
              <a:xfrm flipH="1">
                <a:off x="2808000" y="5976000"/>
                <a:ext cx="4895999" cy="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custDash>
                  <a:ds d="1440000" sp="1440000"/>
                  <a:ds d="1440000" sp="1440000"/>
                </a:custDash>
                <a:tailEnd type="arrow"/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endParaRPr>
              </a:p>
            </p:txBody>
          </p:sp>
          <p:sp>
            <p:nvSpPr>
              <p:cNvPr id="67" name="Connecteur droit 66"/>
              <p:cNvSpPr/>
              <p:nvPr/>
            </p:nvSpPr>
            <p:spPr>
              <a:xfrm>
                <a:off x="7848000" y="2664000"/>
                <a:ext cx="0" cy="2277360"/>
              </a:xfrm>
              <a:prstGeom prst="line">
                <a:avLst/>
              </a:prstGeom>
              <a:noFill/>
              <a:ln w="0">
                <a:solidFill>
                  <a:srgbClr val="000000"/>
                </a:solidFill>
                <a:custDash>
                  <a:ds d="1440000" sp="1440000"/>
                  <a:ds d="1440000" sp="1440000"/>
                </a:custDash>
              </a:ln>
            </p:spPr>
            <p:txBody>
              <a:bodyPr vert="horz" wrap="none" lIns="90000" tIns="45000" rIns="90000" bIns="45000" anchor="ctr" anchorCtr="0" compatLnSpc="0"/>
              <a:lstStyle/>
              <a:p>
                <a:pPr marL="0" marR="0" lvl="0" indent="0" rtl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</a:pPr>
                <a:endParaRPr lang="fr-FR" sz="1800" b="0" i="0" u="none" strike="noStrike" kern="1200">
                  <a:ln>
                    <a:noFill/>
                  </a:ln>
                  <a:latin typeface="Arial" pitchFamily="18"/>
                  <a:ea typeface="Microsoft YaHei" pitchFamily="2"/>
                  <a:cs typeface="Arial" pitchFamily="2"/>
                </a:endParaRPr>
              </a:p>
            </p:txBody>
          </p:sp>
        </p:grpSp>
      </p:grpSp>
      <p:sp>
        <p:nvSpPr>
          <p:cNvPr id="20" name="Titre 1"/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Diagramme de séquence</a:t>
            </a:r>
          </a:p>
        </p:txBody>
      </p:sp>
    </p:spTree>
    <p:extLst>
      <p:ext uri="{BB962C8B-B14F-4D97-AF65-F5344CB8AC3E}">
        <p14:creationId xmlns:p14="http://schemas.microsoft.com/office/powerpoint/2010/main" val="2805076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853" t="34641" r="24485" b="26666"/>
          <a:stretch/>
        </p:blipFill>
        <p:spPr bwMode="auto">
          <a:xfrm>
            <a:off x="546848" y="1717630"/>
            <a:ext cx="8529918" cy="40657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ZoneTexte 3"/>
          <p:cNvSpPr txBox="1"/>
          <p:nvPr/>
        </p:nvSpPr>
        <p:spPr>
          <a:xfrm>
            <a:off x="1846728" y="4218783"/>
            <a:ext cx="7230038" cy="432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sp>
        <p:nvSpPr>
          <p:cNvPr id="6" name="Titre 1"/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Variation de vitesse</a:t>
            </a:r>
          </a:p>
        </p:txBody>
      </p:sp>
    </p:spTree>
    <p:extLst>
      <p:ext uri="{BB962C8B-B14F-4D97-AF65-F5344CB8AC3E}">
        <p14:creationId xmlns:p14="http://schemas.microsoft.com/office/powerpoint/2010/main" val="2558181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SzPct val="45000"/>
              <a:buFont typeface="StarSymbol"/>
              <a:buChar char="●"/>
            </a:pPr>
            <a:r>
              <a:rPr lang="fr-FR" sz="2800" dirty="0"/>
              <a:t> Joystick à la place des boutons et de la barre 	réglage de vitesse</a:t>
            </a:r>
          </a:p>
          <a:p>
            <a:pPr lvl="0">
              <a:buSzPct val="45000"/>
              <a:buFont typeface="StarSymbol"/>
              <a:buChar char="●"/>
            </a:pPr>
            <a:r>
              <a:rPr lang="fr-FR" sz="2800" dirty="0"/>
              <a:t>   Réinitialiser la barre lors d'un appui sur l'arrêt      	d'urgence</a:t>
            </a:r>
          </a:p>
        </p:txBody>
      </p:sp>
      <p:sp>
        <p:nvSpPr>
          <p:cNvPr id="4" name="Titre 1"/>
          <p:cNvSpPr txBox="1">
            <a:spLocks/>
          </p:cNvSpPr>
          <p:nvPr/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Améliorations possibles</a:t>
            </a:r>
          </a:p>
        </p:txBody>
      </p:sp>
    </p:spTree>
    <p:extLst>
      <p:ext uri="{BB962C8B-B14F-4D97-AF65-F5344CB8AC3E}">
        <p14:creationId xmlns:p14="http://schemas.microsoft.com/office/powerpoint/2010/main" val="3445986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85545" y="1550894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fr-FR" sz="7200" dirty="0" smtClean="0"/>
              <a:t>FLUX VIDÉO</a:t>
            </a:r>
            <a:r>
              <a:rPr lang="fr-FR" sz="7200" dirty="0"/>
              <a:t/>
            </a:r>
            <a:br>
              <a:rPr lang="fr-FR" sz="7200" dirty="0"/>
            </a:br>
            <a:r>
              <a:rPr lang="fr-FR" sz="4400" dirty="0"/>
              <a:t/>
            </a:r>
            <a:br>
              <a:rPr lang="fr-FR" sz="4400" dirty="0"/>
            </a:br>
            <a:r>
              <a:rPr lang="fr-FR" dirty="0"/>
              <a:t>Réalisé par </a:t>
            </a:r>
            <a:r>
              <a:rPr lang="fr-FR" dirty="0" smtClean="0"/>
              <a:t>Yvan CARTIER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478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3852" y="0"/>
            <a:ext cx="8596668" cy="1320800"/>
          </a:xfrm>
        </p:spPr>
        <p:txBody>
          <a:bodyPr/>
          <a:lstStyle/>
          <a:p>
            <a:r>
              <a:rPr lang="fr-FR" dirty="0" smtClean="0"/>
              <a:t>Envoi d’un flux vidéo</a:t>
            </a:r>
            <a:endParaRPr lang="fr-FR" dirty="0"/>
          </a:p>
        </p:txBody>
      </p:sp>
      <p:pic>
        <p:nvPicPr>
          <p:cNvPr id="3074" name="Picture 2" descr="https://scontent-cdg2-1.xx.fbcdn.net/hphotos-xpt1/v/t34.0-12/12606832_10204107842135279_1981860765_n.jpg?oh=3fa91e3fdc09099255f90eea99561ee6&amp;oe=56A2C79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407" y="1319382"/>
            <a:ext cx="2946339" cy="523793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https://scontent-cdg2-1.xx.fbcdn.net/hphotos-xlp1/v/t35.0-12/12620398_10204107858855697_2118307867_o.jpg?oh=d6c5476c855ad613d50df39efd6dadde&amp;oe=56A4118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48119" y="1911842"/>
            <a:ext cx="7205360" cy="4053016"/>
          </a:xfrm>
          <a:prstGeom prst="rect">
            <a:avLst/>
          </a:prstGeom>
          <a:noFill/>
          <a:scene3d>
            <a:camera prst="orthographicFront"/>
            <a:lightRig rig="threePt" dir="t"/>
          </a:scene3d>
          <a:sp3d>
            <a:bevelT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7108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26977" y="107091"/>
            <a:ext cx="8596668" cy="1320800"/>
          </a:xfrm>
        </p:spPr>
        <p:txBody>
          <a:bodyPr/>
          <a:lstStyle/>
          <a:p>
            <a:r>
              <a:rPr lang="fr-FR" dirty="0" smtClean="0"/>
              <a:t>Diagramme de classe </a:t>
            </a:r>
            <a:endParaRPr lang="fr-FR" dirty="0"/>
          </a:p>
        </p:txBody>
      </p:sp>
      <p:pic>
        <p:nvPicPr>
          <p:cNvPr id="4099" name="Picture 3" descr="C:\Users\yvan\Downloads\Diagrammedeclasse.pn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655" y="801948"/>
            <a:ext cx="9039075" cy="5437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5961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69096" y="148281"/>
            <a:ext cx="8596668" cy="815546"/>
          </a:xfrm>
        </p:spPr>
        <p:txBody>
          <a:bodyPr/>
          <a:lstStyle/>
          <a:p>
            <a:r>
              <a:rPr lang="fr-FR" dirty="0" smtClean="0"/>
              <a:t>Classe </a:t>
            </a:r>
            <a:r>
              <a:rPr lang="fr-FR" dirty="0" err="1" smtClean="0"/>
              <a:t>MjpegView</a:t>
            </a:r>
            <a:endParaRPr lang="fr-FR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865" t="16215" r="608" b="8109"/>
          <a:stretch/>
        </p:blipFill>
        <p:spPr bwMode="auto">
          <a:xfrm>
            <a:off x="395416" y="1087395"/>
            <a:ext cx="8894969" cy="508053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207858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26977" y="107091"/>
            <a:ext cx="8596668" cy="1320800"/>
          </a:xfrm>
        </p:spPr>
        <p:txBody>
          <a:bodyPr/>
          <a:lstStyle/>
          <a:p>
            <a:r>
              <a:rPr lang="fr-FR" dirty="0" smtClean="0"/>
              <a:t>Classe </a:t>
            </a:r>
            <a:r>
              <a:rPr lang="fr-FR" dirty="0" err="1" smtClean="0"/>
              <a:t>DoRead</a:t>
            </a:r>
            <a:endParaRPr lang="fr-FR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19" t="19700" r="15309" b="23483"/>
          <a:stretch/>
        </p:blipFill>
        <p:spPr bwMode="auto">
          <a:xfrm>
            <a:off x="576649" y="1454792"/>
            <a:ext cx="8674444" cy="46906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ZoneTexte 4"/>
          <p:cNvSpPr txBox="1"/>
          <p:nvPr/>
        </p:nvSpPr>
        <p:spPr>
          <a:xfrm>
            <a:off x="856734" y="1729945"/>
            <a:ext cx="8468497" cy="441548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04" t="45833" r="29608" b="23483"/>
          <a:stretch/>
        </p:blipFill>
        <p:spPr bwMode="auto">
          <a:xfrm>
            <a:off x="856734" y="1919416"/>
            <a:ext cx="5824151" cy="25331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ZoneTexte 6"/>
          <p:cNvSpPr txBox="1"/>
          <p:nvPr/>
        </p:nvSpPr>
        <p:spPr>
          <a:xfrm>
            <a:off x="856734" y="2142746"/>
            <a:ext cx="3276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fr-FR" dirty="0">
              <a:noFill/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1190365" y="2565146"/>
            <a:ext cx="5490519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fr-FR" dirty="0">
              <a:noFill/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190365" y="2896508"/>
            <a:ext cx="5490520" cy="155604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fr-FR" dirty="0">
              <a:noFill/>
            </a:endParaRPr>
          </a:p>
        </p:txBody>
      </p:sp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97" t="63664" r="29257" b="33813"/>
          <a:stretch/>
        </p:blipFill>
        <p:spPr bwMode="auto">
          <a:xfrm>
            <a:off x="1190365" y="3185984"/>
            <a:ext cx="5490520" cy="2114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60679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85545" y="1550894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fr-FR" sz="7200" dirty="0" smtClean="0"/>
              <a:t>Mode Autonome</a:t>
            </a:r>
            <a:r>
              <a:rPr lang="fr-FR" sz="7200" dirty="0"/>
              <a:t/>
            </a:r>
            <a:br>
              <a:rPr lang="fr-FR" sz="7200" dirty="0"/>
            </a:br>
            <a:r>
              <a:rPr lang="fr-FR" sz="4400" dirty="0"/>
              <a:t/>
            </a:r>
            <a:br>
              <a:rPr lang="fr-FR" sz="4400" dirty="0"/>
            </a:br>
            <a:r>
              <a:rPr lang="fr-FR" dirty="0"/>
              <a:t>Réalisé par </a:t>
            </a:r>
            <a:r>
              <a:rPr lang="fr-FR" dirty="0" smtClean="0"/>
              <a:t>Alexandre Cochet </a:t>
            </a:r>
            <a:br>
              <a:rPr lang="fr-FR" dirty="0" smtClean="0"/>
            </a:br>
            <a:r>
              <a:rPr lang="fr-FR" dirty="0" smtClean="0"/>
              <a:t>et Mathieu </a:t>
            </a:r>
            <a:r>
              <a:rPr lang="fr-FR" dirty="0" err="1" smtClean="0"/>
              <a:t>Rabillet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6836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-348101" y="-823151"/>
            <a:ext cx="7766936" cy="1646302"/>
          </a:xfrm>
        </p:spPr>
        <p:txBody>
          <a:bodyPr/>
          <a:lstStyle/>
          <a:p>
            <a:r>
              <a:rPr lang="en-US" dirty="0" smtClean="0"/>
              <a:t>Communication </a:t>
            </a:r>
            <a:endParaRPr lang="en-US" dirty="0"/>
          </a:p>
        </p:txBody>
      </p:sp>
      <p:pic>
        <p:nvPicPr>
          <p:cNvPr id="1026" name="Picture 2" descr="http://www.lesmobiles.com/images/news_in/wiko-ridge-4g-pem.jp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81" t="1946" r="19983"/>
          <a:stretch/>
        </p:blipFill>
        <p:spPr bwMode="auto">
          <a:xfrm>
            <a:off x="411893" y="3402228"/>
            <a:ext cx="3337658" cy="3455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7" name="Connecteur droit avec flèche 6"/>
          <p:cNvCxnSpPr>
            <a:endCxn id="1030" idx="1"/>
          </p:cNvCxnSpPr>
          <p:nvPr/>
        </p:nvCxnSpPr>
        <p:spPr>
          <a:xfrm flipV="1">
            <a:off x="2751438" y="2185086"/>
            <a:ext cx="1719751" cy="1217140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8" name="Picture 4" descr="https://upload.wikimedia.org/wikipedia/commons/thumb/3/32/Wi-Fi_Logo.svg/2000px-Wi-Fi_Logo.svg.pn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083"/>
          <a:stretch/>
        </p:blipFill>
        <p:spPr bwMode="auto">
          <a:xfrm>
            <a:off x="2928486" y="2185085"/>
            <a:ext cx="768920" cy="5366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img.clubic.com/03E8000008225000-photo-opx-003-black-front-02.jpg"/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043" r="33913"/>
          <a:stretch/>
        </p:blipFill>
        <p:spPr bwMode="auto">
          <a:xfrm>
            <a:off x="4471189" y="967945"/>
            <a:ext cx="1216906" cy="24342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://www.dfrobot.com/wiki/images/thumb/f/f6/Christmas_rover.jpg/400px-Christmas_rover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3413" y="3591698"/>
            <a:ext cx="2718489" cy="2174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Connecteur droit avec flèche 15"/>
          <p:cNvCxnSpPr/>
          <p:nvPr/>
        </p:nvCxnSpPr>
        <p:spPr>
          <a:xfrm>
            <a:off x="5788057" y="2185086"/>
            <a:ext cx="1543619" cy="1340709"/>
          </a:xfrm>
          <a:prstGeom prst="straightConnector1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34" name="Picture 10" descr="http://files.technobezz.com/files/uploads/2014/06/007-bluetooth-logo-icon-VectorCopy-big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5771" y="1949350"/>
            <a:ext cx="851072" cy="851072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58316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Connecteur droit 5"/>
          <p:cNvCxnSpPr/>
          <p:nvPr/>
        </p:nvCxnSpPr>
        <p:spPr>
          <a:xfrm flipH="1">
            <a:off x="1102773" y="2640927"/>
            <a:ext cx="1" cy="37839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eur droit 34"/>
          <p:cNvCxnSpPr/>
          <p:nvPr/>
        </p:nvCxnSpPr>
        <p:spPr>
          <a:xfrm flipH="1">
            <a:off x="4769581" y="2651249"/>
            <a:ext cx="1" cy="37839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necteur droit 35"/>
          <p:cNvCxnSpPr/>
          <p:nvPr/>
        </p:nvCxnSpPr>
        <p:spPr>
          <a:xfrm flipH="1">
            <a:off x="8411395" y="2640927"/>
            <a:ext cx="1" cy="37839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Communication entre les deux applications via WI-FI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960429" y="2918224"/>
            <a:ext cx="308759" cy="28382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58234" y="2271595"/>
            <a:ext cx="2113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mMainActivityRobot</a:t>
            </a:r>
            <a:endParaRPr lang="fr-FR" dirty="0"/>
          </a:p>
        </p:txBody>
      </p:sp>
      <p:sp>
        <p:nvSpPr>
          <p:cNvPr id="7" name="Rectangle 6"/>
          <p:cNvSpPr/>
          <p:nvPr/>
        </p:nvSpPr>
        <p:spPr>
          <a:xfrm>
            <a:off x="4603368" y="3016586"/>
            <a:ext cx="308759" cy="283820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ZoneTexte 7"/>
          <p:cNvSpPr txBox="1"/>
          <p:nvPr/>
        </p:nvSpPr>
        <p:spPr>
          <a:xfrm>
            <a:off x="3266793" y="2271595"/>
            <a:ext cx="2981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mMainActivityTelecommande</a:t>
            </a:r>
            <a:endParaRPr lang="fr-FR" dirty="0"/>
          </a:p>
        </p:txBody>
      </p:sp>
      <p:cxnSp>
        <p:nvCxnSpPr>
          <p:cNvPr id="9" name="Connecteur droit avec flèche 8"/>
          <p:cNvCxnSpPr/>
          <p:nvPr/>
        </p:nvCxnSpPr>
        <p:spPr>
          <a:xfrm flipH="1">
            <a:off x="1275220" y="3458585"/>
            <a:ext cx="3318835" cy="1070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/>
          <p:nvPr/>
        </p:nvCxnSpPr>
        <p:spPr>
          <a:xfrm flipH="1">
            <a:off x="1273407" y="4707234"/>
            <a:ext cx="3320648" cy="8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/>
          <p:nvPr/>
        </p:nvCxnSpPr>
        <p:spPr>
          <a:xfrm flipH="1">
            <a:off x="1269182" y="5471419"/>
            <a:ext cx="4275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 flipV="1">
            <a:off x="1696699" y="4984531"/>
            <a:ext cx="0" cy="47501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12"/>
          <p:cNvCxnSpPr/>
          <p:nvPr/>
        </p:nvCxnSpPr>
        <p:spPr>
          <a:xfrm flipH="1">
            <a:off x="1269182" y="4984531"/>
            <a:ext cx="42751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ZoneTexte 13"/>
          <p:cNvSpPr txBox="1"/>
          <p:nvPr/>
        </p:nvSpPr>
        <p:spPr>
          <a:xfrm>
            <a:off x="1708239" y="5037371"/>
            <a:ext cx="1226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Demarrage</a:t>
            </a:r>
            <a:endParaRPr lang="fr-FR" dirty="0"/>
          </a:p>
        </p:txBody>
      </p:sp>
      <p:sp>
        <p:nvSpPr>
          <p:cNvPr id="15" name="ZoneTexte 14"/>
          <p:cNvSpPr txBox="1"/>
          <p:nvPr/>
        </p:nvSpPr>
        <p:spPr>
          <a:xfrm>
            <a:off x="2243011" y="4358489"/>
            <a:ext cx="138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EnvoiRoute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16" name="ZoneTexte 15"/>
          <p:cNvSpPr txBox="1"/>
          <p:nvPr/>
        </p:nvSpPr>
        <p:spPr>
          <a:xfrm>
            <a:off x="1477058" y="3103684"/>
            <a:ext cx="2847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Demande position actuelle()</a:t>
            </a:r>
            <a:endParaRPr lang="fr-FR" dirty="0"/>
          </a:p>
        </p:txBody>
      </p:sp>
      <p:cxnSp>
        <p:nvCxnSpPr>
          <p:cNvPr id="17" name="Connecteur droit avec flèche 16"/>
          <p:cNvCxnSpPr/>
          <p:nvPr/>
        </p:nvCxnSpPr>
        <p:spPr>
          <a:xfrm>
            <a:off x="1277048" y="3915752"/>
            <a:ext cx="3317007" cy="0"/>
          </a:xfrm>
          <a:prstGeom prst="straightConnector1">
            <a:avLst/>
          </a:prstGeom>
          <a:ln>
            <a:solidFill>
              <a:schemeClr val="accent1"/>
            </a:solidFill>
            <a:prstDash val="lg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>
            <a:off x="8565929" y="4086172"/>
            <a:ext cx="3472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droit 18"/>
          <p:cNvCxnSpPr/>
          <p:nvPr/>
        </p:nvCxnSpPr>
        <p:spPr>
          <a:xfrm>
            <a:off x="8913206" y="4086172"/>
            <a:ext cx="0" cy="3818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/>
          <p:cNvCxnSpPr/>
          <p:nvPr/>
        </p:nvCxnSpPr>
        <p:spPr>
          <a:xfrm flipH="1">
            <a:off x="8565928" y="4468021"/>
            <a:ext cx="34727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/>
          <p:cNvSpPr/>
          <p:nvPr/>
        </p:nvSpPr>
        <p:spPr>
          <a:xfrm>
            <a:off x="8256866" y="3697616"/>
            <a:ext cx="309063" cy="11895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2" name="Connecteur droit avec flèche 21"/>
          <p:cNvCxnSpPr/>
          <p:nvPr/>
        </p:nvCxnSpPr>
        <p:spPr>
          <a:xfrm>
            <a:off x="4918505" y="3894158"/>
            <a:ext cx="3324690" cy="215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ZoneTexte 23"/>
          <p:cNvSpPr txBox="1"/>
          <p:nvPr/>
        </p:nvSpPr>
        <p:spPr>
          <a:xfrm>
            <a:off x="7662634" y="2240289"/>
            <a:ext cx="1497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mMapActivity</a:t>
            </a:r>
            <a:endParaRPr lang="fr-FR" dirty="0"/>
          </a:p>
        </p:txBody>
      </p:sp>
      <p:sp>
        <p:nvSpPr>
          <p:cNvPr id="25" name="ZoneTexte 24"/>
          <p:cNvSpPr txBox="1"/>
          <p:nvPr/>
        </p:nvSpPr>
        <p:spPr>
          <a:xfrm>
            <a:off x="5915245" y="4323777"/>
            <a:ext cx="1200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SetResult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26" name="ZoneTexte 25"/>
          <p:cNvSpPr txBox="1"/>
          <p:nvPr/>
        </p:nvSpPr>
        <p:spPr>
          <a:xfrm>
            <a:off x="5376605" y="3524826"/>
            <a:ext cx="227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StarActivityForResult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27" name="ZoneTexte 26"/>
          <p:cNvSpPr txBox="1"/>
          <p:nvPr/>
        </p:nvSpPr>
        <p:spPr>
          <a:xfrm>
            <a:off x="8913205" y="4075377"/>
            <a:ext cx="1477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GestionMap</a:t>
            </a:r>
            <a:r>
              <a:rPr lang="fr-FR" dirty="0" smtClean="0"/>
              <a:t>()</a:t>
            </a:r>
            <a:endParaRPr lang="fr-FR" dirty="0"/>
          </a:p>
        </p:txBody>
      </p:sp>
      <p:cxnSp>
        <p:nvCxnSpPr>
          <p:cNvPr id="32" name="Connecteur droit avec flèche 31"/>
          <p:cNvCxnSpPr/>
          <p:nvPr/>
        </p:nvCxnSpPr>
        <p:spPr>
          <a:xfrm flipH="1">
            <a:off x="4922547" y="4693109"/>
            <a:ext cx="3320648" cy="871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60767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Detaille de la gestion de la </a:t>
            </a:r>
            <a:r>
              <a:rPr lang="fr-FR" dirty="0" err="1" smtClean="0"/>
              <a:t>Map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1428818" y="2373412"/>
            <a:ext cx="308759" cy="30746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ZoneTexte 4"/>
          <p:cNvSpPr txBox="1"/>
          <p:nvPr/>
        </p:nvSpPr>
        <p:spPr>
          <a:xfrm>
            <a:off x="92243" y="1726783"/>
            <a:ext cx="29819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mMainActivityTelecommande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5452575" y="2661989"/>
            <a:ext cx="328170" cy="25496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7" name="Connecteur droit avec flèche 6"/>
          <p:cNvCxnSpPr/>
          <p:nvPr/>
        </p:nvCxnSpPr>
        <p:spPr>
          <a:xfrm>
            <a:off x="1737577" y="2661989"/>
            <a:ext cx="37149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avec flèche 7"/>
          <p:cNvCxnSpPr/>
          <p:nvPr/>
        </p:nvCxnSpPr>
        <p:spPr>
          <a:xfrm flipH="1">
            <a:off x="1737576" y="5211615"/>
            <a:ext cx="3714997" cy="0"/>
          </a:xfrm>
          <a:prstGeom prst="straightConnector1">
            <a:avLst/>
          </a:prstGeom>
          <a:ln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ZoneTexte 8"/>
          <p:cNvSpPr txBox="1"/>
          <p:nvPr/>
        </p:nvSpPr>
        <p:spPr>
          <a:xfrm>
            <a:off x="4867897" y="1726783"/>
            <a:ext cx="14975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mMapActivity</a:t>
            </a:r>
            <a:endParaRPr lang="fr-FR" dirty="0"/>
          </a:p>
        </p:txBody>
      </p:sp>
      <p:sp>
        <p:nvSpPr>
          <p:cNvPr id="10" name="ZoneTexte 9"/>
          <p:cNvSpPr txBox="1"/>
          <p:nvPr/>
        </p:nvSpPr>
        <p:spPr>
          <a:xfrm>
            <a:off x="2994814" y="4842283"/>
            <a:ext cx="12005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SetResult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11" name="ZoneTexte 10"/>
          <p:cNvSpPr txBox="1"/>
          <p:nvPr/>
        </p:nvSpPr>
        <p:spPr>
          <a:xfrm>
            <a:off x="2456174" y="2280781"/>
            <a:ext cx="22778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StarActivityForResult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8140060" y="1726783"/>
            <a:ext cx="617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User</a:t>
            </a:r>
            <a:endParaRPr lang="fr-FR" dirty="0"/>
          </a:p>
        </p:txBody>
      </p:sp>
      <p:cxnSp>
        <p:nvCxnSpPr>
          <p:cNvPr id="13" name="Connecteur droit 12"/>
          <p:cNvCxnSpPr>
            <a:stCxn id="9" idx="2"/>
          </p:cNvCxnSpPr>
          <p:nvPr/>
        </p:nvCxnSpPr>
        <p:spPr>
          <a:xfrm>
            <a:off x="5616660" y="2096115"/>
            <a:ext cx="0" cy="64076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droit 13"/>
          <p:cNvCxnSpPr>
            <a:stCxn id="5" idx="2"/>
          </p:cNvCxnSpPr>
          <p:nvPr/>
        </p:nvCxnSpPr>
        <p:spPr>
          <a:xfrm flipH="1">
            <a:off x="1583196" y="2096115"/>
            <a:ext cx="1" cy="5539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>
            <a:stCxn id="12" idx="2"/>
          </p:cNvCxnSpPr>
          <p:nvPr/>
        </p:nvCxnSpPr>
        <p:spPr>
          <a:xfrm flipH="1">
            <a:off x="8448798" y="2096115"/>
            <a:ext cx="1" cy="3788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H="1">
            <a:off x="5780745" y="2986179"/>
            <a:ext cx="26680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avec flèche 16"/>
          <p:cNvCxnSpPr/>
          <p:nvPr/>
        </p:nvCxnSpPr>
        <p:spPr>
          <a:xfrm flipH="1">
            <a:off x="5780745" y="3633293"/>
            <a:ext cx="26680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/>
          <p:nvPr/>
        </p:nvCxnSpPr>
        <p:spPr>
          <a:xfrm flipH="1" flipV="1">
            <a:off x="5838409" y="4334660"/>
            <a:ext cx="2610390" cy="20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/>
          <p:cNvSpPr txBox="1"/>
          <p:nvPr/>
        </p:nvSpPr>
        <p:spPr>
          <a:xfrm>
            <a:off x="6366594" y="2614832"/>
            <a:ext cx="7569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Click()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6033898" y="3261945"/>
            <a:ext cx="2161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LongClickOnMarker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21" name="ZoneTexte 20"/>
          <p:cNvSpPr txBox="1"/>
          <p:nvPr/>
        </p:nvSpPr>
        <p:spPr>
          <a:xfrm>
            <a:off x="6365423" y="3966722"/>
            <a:ext cx="14022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BackButton</a:t>
            </a:r>
            <a:r>
              <a:rPr lang="fr-FR" dirty="0" smtClean="0"/>
              <a:t>()</a:t>
            </a:r>
            <a:endParaRPr lang="fr-FR" dirty="0"/>
          </a:p>
        </p:txBody>
      </p:sp>
      <p:sp>
        <p:nvSpPr>
          <p:cNvPr id="22" name="Rectangle 21"/>
          <p:cNvSpPr/>
          <p:nvPr/>
        </p:nvSpPr>
        <p:spPr>
          <a:xfrm>
            <a:off x="5628113" y="4334660"/>
            <a:ext cx="210296" cy="6922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3" name="Connecteur droit 22"/>
          <p:cNvCxnSpPr/>
          <p:nvPr/>
        </p:nvCxnSpPr>
        <p:spPr>
          <a:xfrm>
            <a:off x="5838409" y="4533625"/>
            <a:ext cx="52701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/>
          <p:cNvCxnSpPr/>
          <p:nvPr/>
        </p:nvCxnSpPr>
        <p:spPr>
          <a:xfrm>
            <a:off x="6365423" y="4519557"/>
            <a:ext cx="0" cy="32272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avec flèche 24"/>
          <p:cNvCxnSpPr/>
          <p:nvPr/>
        </p:nvCxnSpPr>
        <p:spPr>
          <a:xfrm flipH="1">
            <a:off x="5838409" y="4842283"/>
            <a:ext cx="5270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ZoneTexte 25"/>
          <p:cNvSpPr txBox="1"/>
          <p:nvPr/>
        </p:nvSpPr>
        <p:spPr>
          <a:xfrm>
            <a:off x="6377665" y="4472951"/>
            <a:ext cx="1395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Verification</a:t>
            </a:r>
            <a:r>
              <a:rPr lang="fr-FR" dirty="0" smtClean="0"/>
              <a:t>()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919677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309119" y="311028"/>
            <a:ext cx="4784188" cy="1325563"/>
          </a:xfrm>
        </p:spPr>
        <p:txBody>
          <a:bodyPr/>
          <a:lstStyle/>
          <a:p>
            <a:r>
              <a:rPr lang="fr-FR" dirty="0" smtClean="0"/>
              <a:t>Tri Marqueurs</a:t>
            </a:r>
            <a:endParaRPr lang="fr-FR" dirty="0"/>
          </a:p>
        </p:txBody>
      </p:sp>
      <p:sp>
        <p:nvSpPr>
          <p:cNvPr id="4" name="Organigramme : Décision 3"/>
          <p:cNvSpPr/>
          <p:nvPr/>
        </p:nvSpPr>
        <p:spPr>
          <a:xfrm>
            <a:off x="950824" y="4141779"/>
            <a:ext cx="2477652" cy="1353787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Distance Min?</a:t>
            </a:r>
            <a:endParaRPr lang="fr-FR" dirty="0"/>
          </a:p>
        </p:txBody>
      </p:sp>
      <p:sp>
        <p:nvSpPr>
          <p:cNvPr id="5" name="Organigramme : Décision 4"/>
          <p:cNvSpPr/>
          <p:nvPr/>
        </p:nvSpPr>
        <p:spPr>
          <a:xfrm>
            <a:off x="1351045" y="1489460"/>
            <a:ext cx="1626919" cy="1353787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Array</a:t>
            </a:r>
            <a:endParaRPr lang="fr-FR" dirty="0" smtClean="0"/>
          </a:p>
          <a:p>
            <a:pPr algn="ctr"/>
            <a:r>
              <a:rPr lang="fr-FR" dirty="0" smtClean="0"/>
              <a:t>Vide?</a:t>
            </a:r>
            <a:endParaRPr lang="fr-FR" dirty="0"/>
          </a:p>
        </p:txBody>
      </p:sp>
      <p:sp>
        <p:nvSpPr>
          <p:cNvPr id="6" name="Organigramme : Décision 5"/>
          <p:cNvSpPr/>
          <p:nvPr/>
        </p:nvSpPr>
        <p:spPr>
          <a:xfrm>
            <a:off x="5541057" y="3827281"/>
            <a:ext cx="1626919" cy="1353787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Fin</a:t>
            </a:r>
          </a:p>
          <a:p>
            <a:pPr algn="ctr"/>
            <a:r>
              <a:rPr lang="fr-FR" dirty="0" smtClean="0"/>
              <a:t>Index?</a:t>
            </a:r>
            <a:endParaRPr lang="fr-FR" dirty="0"/>
          </a:p>
        </p:txBody>
      </p:sp>
      <p:sp>
        <p:nvSpPr>
          <p:cNvPr id="7" name="Parallélogramme 6"/>
          <p:cNvSpPr/>
          <p:nvPr/>
        </p:nvSpPr>
        <p:spPr>
          <a:xfrm>
            <a:off x="884284" y="3099234"/>
            <a:ext cx="3276562" cy="551255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Mesure Distance entre origine et index</a:t>
            </a:r>
            <a:endParaRPr lang="fr-FR" dirty="0"/>
          </a:p>
        </p:txBody>
      </p:sp>
      <p:sp>
        <p:nvSpPr>
          <p:cNvPr id="8" name="Parallélogramme 7"/>
          <p:cNvSpPr/>
          <p:nvPr/>
        </p:nvSpPr>
        <p:spPr>
          <a:xfrm>
            <a:off x="1202607" y="5805512"/>
            <a:ext cx="2137891" cy="555933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Mémorisation Index</a:t>
            </a:r>
            <a:endParaRPr lang="fr-FR" dirty="0"/>
          </a:p>
        </p:txBody>
      </p:sp>
      <p:sp>
        <p:nvSpPr>
          <p:cNvPr id="9" name="Parallélogramme 8"/>
          <p:cNvSpPr/>
          <p:nvPr/>
        </p:nvSpPr>
        <p:spPr>
          <a:xfrm>
            <a:off x="5020855" y="5933934"/>
            <a:ext cx="3360717" cy="551430"/>
          </a:xfrm>
          <a:prstGeom prst="parallelogra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Index -&gt; Origine, supprimer index tableau</a:t>
            </a:r>
            <a:endParaRPr lang="fr-FR" dirty="0"/>
          </a:p>
        </p:txBody>
      </p:sp>
      <p:cxnSp>
        <p:nvCxnSpPr>
          <p:cNvPr id="10" name="Connecteur en angle 9"/>
          <p:cNvCxnSpPr>
            <a:stCxn id="5" idx="3"/>
            <a:endCxn id="25" idx="0"/>
          </p:cNvCxnSpPr>
          <p:nvPr/>
        </p:nvCxnSpPr>
        <p:spPr>
          <a:xfrm>
            <a:off x="2977964" y="2166354"/>
            <a:ext cx="6575810" cy="225716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en angle 10"/>
          <p:cNvCxnSpPr>
            <a:stCxn id="5" idx="2"/>
            <a:endCxn id="7" idx="0"/>
          </p:cNvCxnSpPr>
          <p:nvPr/>
        </p:nvCxnSpPr>
        <p:spPr>
          <a:xfrm rot="16200000" flipH="1">
            <a:off x="2298411" y="2709341"/>
            <a:ext cx="255988" cy="5238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en angle 11"/>
          <p:cNvCxnSpPr>
            <a:stCxn id="4" idx="3"/>
            <a:endCxn id="6" idx="1"/>
          </p:cNvCxnSpPr>
          <p:nvPr/>
        </p:nvCxnSpPr>
        <p:spPr>
          <a:xfrm flipV="1">
            <a:off x="2977964" y="4504175"/>
            <a:ext cx="2563093" cy="266206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en angle 12"/>
          <p:cNvCxnSpPr>
            <a:stCxn id="7" idx="4"/>
          </p:cNvCxnSpPr>
          <p:nvPr/>
        </p:nvCxnSpPr>
        <p:spPr>
          <a:xfrm rot="5400000">
            <a:off x="2126704" y="3565838"/>
            <a:ext cx="600692" cy="52251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en angle 13"/>
          <p:cNvCxnSpPr>
            <a:stCxn id="4" idx="2"/>
            <a:endCxn id="8" idx="0"/>
          </p:cNvCxnSpPr>
          <p:nvPr/>
        </p:nvCxnSpPr>
        <p:spPr>
          <a:xfrm rot="5400000">
            <a:off x="1982419" y="5623426"/>
            <a:ext cx="358239" cy="593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en angle 14"/>
          <p:cNvCxnSpPr>
            <a:stCxn id="8" idx="4"/>
            <a:endCxn id="6" idx="1"/>
          </p:cNvCxnSpPr>
          <p:nvPr/>
        </p:nvCxnSpPr>
        <p:spPr>
          <a:xfrm rot="5400000" flipH="1" flipV="1">
            <a:off x="2985389" y="3677357"/>
            <a:ext cx="1728850" cy="3382486"/>
          </a:xfrm>
          <a:prstGeom prst="bentConnector4">
            <a:avLst>
              <a:gd name="adj1" fmla="val -13223"/>
              <a:gd name="adj2" fmla="val 6246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en angle 15"/>
          <p:cNvCxnSpPr>
            <a:stCxn id="6" idx="2"/>
            <a:endCxn id="9" idx="0"/>
          </p:cNvCxnSpPr>
          <p:nvPr/>
        </p:nvCxnSpPr>
        <p:spPr>
          <a:xfrm rot="16200000" flipH="1">
            <a:off x="6151432" y="5384152"/>
            <a:ext cx="752866" cy="34669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en angle 16"/>
          <p:cNvCxnSpPr>
            <a:stCxn id="9" idx="4"/>
            <a:endCxn id="5" idx="1"/>
          </p:cNvCxnSpPr>
          <p:nvPr/>
        </p:nvCxnSpPr>
        <p:spPr>
          <a:xfrm rot="5400000" flipH="1">
            <a:off x="1928584" y="1588816"/>
            <a:ext cx="4195092" cy="5350169"/>
          </a:xfrm>
          <a:prstGeom prst="bentConnector4">
            <a:avLst>
              <a:gd name="adj1" fmla="val -5449"/>
              <a:gd name="adj2" fmla="val 11169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/>
          <p:cNvSpPr txBox="1"/>
          <p:nvPr/>
        </p:nvSpPr>
        <p:spPr>
          <a:xfrm>
            <a:off x="3166958" y="1810055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OUI</a:t>
            </a:r>
            <a:endParaRPr lang="fr-FR" dirty="0"/>
          </a:p>
        </p:txBody>
      </p:sp>
      <p:sp>
        <p:nvSpPr>
          <p:cNvPr id="19" name="ZoneTexte 18"/>
          <p:cNvSpPr txBox="1"/>
          <p:nvPr/>
        </p:nvSpPr>
        <p:spPr>
          <a:xfrm>
            <a:off x="2207962" y="5372834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OUI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6311060" y="5223228"/>
            <a:ext cx="5421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OUI</a:t>
            </a:r>
            <a:endParaRPr lang="fr-FR" dirty="0"/>
          </a:p>
        </p:txBody>
      </p:sp>
      <p:cxnSp>
        <p:nvCxnSpPr>
          <p:cNvPr id="21" name="Connecteur en angle 20"/>
          <p:cNvCxnSpPr>
            <a:stCxn id="6" idx="3"/>
            <a:endCxn id="7" idx="0"/>
          </p:cNvCxnSpPr>
          <p:nvPr/>
        </p:nvCxnSpPr>
        <p:spPr>
          <a:xfrm flipH="1" flipV="1">
            <a:off x="2688305" y="3099235"/>
            <a:ext cx="4479671" cy="1404940"/>
          </a:xfrm>
          <a:prstGeom prst="bentConnector4">
            <a:avLst>
              <a:gd name="adj1" fmla="val -5103"/>
              <a:gd name="adj2" fmla="val 11627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ZoneTexte 21"/>
          <p:cNvSpPr txBox="1"/>
          <p:nvPr/>
        </p:nvSpPr>
        <p:spPr>
          <a:xfrm>
            <a:off x="3047750" y="437567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NON</a:t>
            </a:r>
            <a:endParaRPr lang="fr-FR" dirty="0"/>
          </a:p>
        </p:txBody>
      </p:sp>
      <p:sp>
        <p:nvSpPr>
          <p:cNvPr id="23" name="ZoneTexte 22"/>
          <p:cNvSpPr txBox="1"/>
          <p:nvPr/>
        </p:nvSpPr>
        <p:spPr>
          <a:xfrm>
            <a:off x="7592604" y="4147543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NON</a:t>
            </a:r>
            <a:endParaRPr lang="fr-FR" dirty="0"/>
          </a:p>
        </p:txBody>
      </p:sp>
      <p:sp>
        <p:nvSpPr>
          <p:cNvPr id="24" name="ZoneTexte 23"/>
          <p:cNvSpPr txBox="1"/>
          <p:nvPr/>
        </p:nvSpPr>
        <p:spPr>
          <a:xfrm>
            <a:off x="2519188" y="247111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NON</a:t>
            </a:r>
            <a:endParaRPr lang="fr-FR" dirty="0"/>
          </a:p>
        </p:txBody>
      </p:sp>
      <p:sp>
        <p:nvSpPr>
          <p:cNvPr id="25" name="Ellipse 24"/>
          <p:cNvSpPr/>
          <p:nvPr/>
        </p:nvSpPr>
        <p:spPr>
          <a:xfrm>
            <a:off x="8880336" y="4423522"/>
            <a:ext cx="1346876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Fin</a:t>
            </a:r>
            <a:endParaRPr lang="fr-FR" dirty="0"/>
          </a:p>
        </p:txBody>
      </p:sp>
      <p:sp>
        <p:nvSpPr>
          <p:cNvPr id="26" name="Ellipse 25"/>
          <p:cNvSpPr/>
          <p:nvPr/>
        </p:nvSpPr>
        <p:spPr>
          <a:xfrm>
            <a:off x="1425776" y="308854"/>
            <a:ext cx="1465588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Debut</a:t>
            </a:r>
            <a:endParaRPr lang="fr-FR" dirty="0"/>
          </a:p>
        </p:txBody>
      </p:sp>
      <p:cxnSp>
        <p:nvCxnSpPr>
          <p:cNvPr id="27" name="Connecteur droit avec flèche 26"/>
          <p:cNvCxnSpPr>
            <a:stCxn id="26" idx="4"/>
            <a:endCxn id="5" idx="0"/>
          </p:cNvCxnSpPr>
          <p:nvPr/>
        </p:nvCxnSpPr>
        <p:spPr>
          <a:xfrm>
            <a:off x="2158570" y="1223254"/>
            <a:ext cx="5935" cy="266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122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Base de donnée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747734" y="1690688"/>
            <a:ext cx="20073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u="sng" dirty="0" err="1" smtClean="0"/>
              <a:t>Num_Coordonnees</a:t>
            </a:r>
            <a:endParaRPr lang="fr-FR" u="sng" dirty="0"/>
          </a:p>
        </p:txBody>
      </p:sp>
      <p:sp>
        <p:nvSpPr>
          <p:cNvPr id="5" name="ZoneTexte 4"/>
          <p:cNvSpPr txBox="1"/>
          <p:nvPr/>
        </p:nvSpPr>
        <p:spPr>
          <a:xfrm>
            <a:off x="838200" y="2866457"/>
            <a:ext cx="1079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longitude</a:t>
            </a:r>
            <a:endParaRPr lang="fr-FR" dirty="0"/>
          </a:p>
        </p:txBody>
      </p:sp>
      <p:sp>
        <p:nvSpPr>
          <p:cNvPr id="6" name="ZoneTexte 5"/>
          <p:cNvSpPr txBox="1"/>
          <p:nvPr/>
        </p:nvSpPr>
        <p:spPr>
          <a:xfrm>
            <a:off x="2295448" y="2866457"/>
            <a:ext cx="9119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latitude</a:t>
            </a:r>
            <a:endParaRPr lang="fr-FR" dirty="0"/>
          </a:p>
        </p:txBody>
      </p:sp>
      <p:sp>
        <p:nvSpPr>
          <p:cNvPr id="7" name="ZoneTexte 6"/>
          <p:cNvSpPr txBox="1"/>
          <p:nvPr/>
        </p:nvSpPr>
        <p:spPr>
          <a:xfrm>
            <a:off x="3585470" y="2862326"/>
            <a:ext cx="9215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Passage</a:t>
            </a:r>
            <a:endParaRPr lang="fr-FR" dirty="0"/>
          </a:p>
        </p:txBody>
      </p:sp>
      <p:cxnSp>
        <p:nvCxnSpPr>
          <p:cNvPr id="8" name="Connecteur droit avec flèche 7"/>
          <p:cNvCxnSpPr>
            <a:stCxn id="4" idx="2"/>
            <a:endCxn id="7" idx="0"/>
          </p:cNvCxnSpPr>
          <p:nvPr/>
        </p:nvCxnSpPr>
        <p:spPr>
          <a:xfrm>
            <a:off x="2751406" y="2060020"/>
            <a:ext cx="1294864" cy="8023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avec flèche 8"/>
          <p:cNvCxnSpPr>
            <a:stCxn id="4" idx="2"/>
            <a:endCxn id="6" idx="0"/>
          </p:cNvCxnSpPr>
          <p:nvPr/>
        </p:nvCxnSpPr>
        <p:spPr>
          <a:xfrm>
            <a:off x="2751406" y="2060020"/>
            <a:ext cx="0" cy="806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necteur droit avec flèche 9"/>
          <p:cNvCxnSpPr>
            <a:stCxn id="4" idx="2"/>
            <a:endCxn id="5" idx="0"/>
          </p:cNvCxnSpPr>
          <p:nvPr/>
        </p:nvCxnSpPr>
        <p:spPr>
          <a:xfrm flipH="1">
            <a:off x="1377771" y="2060020"/>
            <a:ext cx="1373635" cy="806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6418578" y="2060020"/>
            <a:ext cx="2335237" cy="14125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u="sng" dirty="0" err="1" smtClean="0"/>
              <a:t>Num_Coordonnees</a:t>
            </a:r>
            <a:endParaRPr lang="fr-FR" u="sng" dirty="0" smtClean="0"/>
          </a:p>
          <a:p>
            <a:pPr algn="ctr"/>
            <a:r>
              <a:rPr lang="fr-FR" dirty="0" smtClean="0"/>
              <a:t>Latitude</a:t>
            </a:r>
          </a:p>
          <a:p>
            <a:pPr algn="ctr"/>
            <a:r>
              <a:rPr lang="fr-FR" dirty="0" smtClean="0"/>
              <a:t>Longitude</a:t>
            </a:r>
          </a:p>
          <a:p>
            <a:pPr algn="ctr"/>
            <a:r>
              <a:rPr lang="fr-FR" dirty="0" smtClean="0"/>
              <a:t>Passage</a:t>
            </a:r>
            <a:endParaRPr lang="fr-FR" dirty="0"/>
          </a:p>
        </p:txBody>
      </p:sp>
      <p:sp>
        <p:nvSpPr>
          <p:cNvPr id="12" name="Rectangle 11"/>
          <p:cNvSpPr/>
          <p:nvPr/>
        </p:nvSpPr>
        <p:spPr>
          <a:xfrm>
            <a:off x="6418578" y="1398839"/>
            <a:ext cx="2335237" cy="6611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Coordonnees</a:t>
            </a:r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1589649" y="614758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  <p:sp>
        <p:nvSpPr>
          <p:cNvPr id="15" name="ZoneTexte 14"/>
          <p:cNvSpPr txBox="1"/>
          <p:nvPr/>
        </p:nvSpPr>
        <p:spPr>
          <a:xfrm>
            <a:off x="838200" y="4042226"/>
            <a:ext cx="94171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Utilisation de </a:t>
            </a:r>
            <a:r>
              <a:rPr lang="fr-FR" dirty="0" err="1" smtClean="0"/>
              <a:t>SQLite</a:t>
            </a:r>
            <a:r>
              <a:rPr lang="fr-FR" dirty="0" smtClean="0"/>
              <a:t>, implanté dans tout les smartphone </a:t>
            </a:r>
            <a:r>
              <a:rPr lang="fr-FR" dirty="0" err="1" smtClean="0"/>
              <a:t>android</a:t>
            </a:r>
            <a:endParaRPr lang="fr-FR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Création d’un gestionnaire de base de donnée pour faciliter l’utilisation </a:t>
            </a:r>
            <a:endParaRPr lang="fr-FR" dirty="0"/>
          </a:p>
        </p:txBody>
      </p:sp>
      <p:sp>
        <p:nvSpPr>
          <p:cNvPr id="16" name="Rectangle 15"/>
          <p:cNvSpPr/>
          <p:nvPr/>
        </p:nvSpPr>
        <p:spPr>
          <a:xfrm>
            <a:off x="1083212" y="5486400"/>
            <a:ext cx="1668194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mCoordonneesDAO</a:t>
            </a:r>
            <a:endParaRPr lang="fr-FR" dirty="0"/>
          </a:p>
        </p:txBody>
      </p:sp>
      <p:sp>
        <p:nvSpPr>
          <p:cNvPr id="17" name="Rectangle 16"/>
          <p:cNvSpPr/>
          <p:nvPr/>
        </p:nvSpPr>
        <p:spPr>
          <a:xfrm>
            <a:off x="4046270" y="5486400"/>
            <a:ext cx="1727522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err="1" smtClean="0"/>
              <a:t>mBDD</a:t>
            </a:r>
            <a:endParaRPr lang="fr-FR" dirty="0"/>
          </a:p>
        </p:txBody>
      </p:sp>
      <p:cxnSp>
        <p:nvCxnSpPr>
          <p:cNvPr id="19" name="Connecteur droit avec flèche 18"/>
          <p:cNvCxnSpPr>
            <a:stCxn id="16" idx="3"/>
            <a:endCxn id="17" idx="1"/>
          </p:cNvCxnSpPr>
          <p:nvPr/>
        </p:nvCxnSpPr>
        <p:spPr>
          <a:xfrm>
            <a:off x="2751406" y="5943600"/>
            <a:ext cx="129486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5322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Gestion fonctionnement en marche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1740395" y="2482126"/>
            <a:ext cx="308759" cy="374072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1116940" y="2903700"/>
            <a:ext cx="1555668" cy="289757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1116940" y="2903700"/>
            <a:ext cx="623455" cy="2671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200" dirty="0" smtClean="0"/>
              <a:t>LOOP</a:t>
            </a:r>
            <a:endParaRPr lang="fr-FR" sz="1200" dirty="0"/>
          </a:p>
        </p:txBody>
      </p:sp>
      <p:sp>
        <p:nvSpPr>
          <p:cNvPr id="7" name="Rectangle 6"/>
          <p:cNvSpPr/>
          <p:nvPr/>
        </p:nvSpPr>
        <p:spPr>
          <a:xfrm>
            <a:off x="1283194" y="3444027"/>
            <a:ext cx="1223159" cy="4750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Lecture</a:t>
            </a:r>
          </a:p>
          <a:p>
            <a:pPr algn="ctr"/>
            <a:r>
              <a:rPr lang="fr-FR" dirty="0" smtClean="0"/>
              <a:t>Capteur</a:t>
            </a:r>
            <a:endParaRPr lang="fr-FR" dirty="0"/>
          </a:p>
        </p:txBody>
      </p:sp>
      <p:sp>
        <p:nvSpPr>
          <p:cNvPr id="8" name="Rectangle 7"/>
          <p:cNvSpPr/>
          <p:nvPr/>
        </p:nvSpPr>
        <p:spPr>
          <a:xfrm>
            <a:off x="1283193" y="4114982"/>
            <a:ext cx="1223159" cy="4750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Evolution</a:t>
            </a:r>
          </a:p>
          <a:p>
            <a:pPr algn="ctr"/>
            <a:r>
              <a:rPr lang="fr-FR" dirty="0" smtClean="0"/>
              <a:t>Graphe</a:t>
            </a:r>
            <a:endParaRPr lang="fr-FR" dirty="0"/>
          </a:p>
        </p:txBody>
      </p:sp>
      <p:sp>
        <p:nvSpPr>
          <p:cNvPr id="9" name="Rectangle 8"/>
          <p:cNvSpPr/>
          <p:nvPr/>
        </p:nvSpPr>
        <p:spPr>
          <a:xfrm>
            <a:off x="1283193" y="4785937"/>
            <a:ext cx="1223159" cy="4750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Action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5249680" y="3469898"/>
            <a:ext cx="308759" cy="421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droit avec flèche 10"/>
          <p:cNvCxnSpPr>
            <a:stCxn id="10" idx="1"/>
          </p:cNvCxnSpPr>
          <p:nvPr/>
        </p:nvCxnSpPr>
        <p:spPr>
          <a:xfrm flipH="1" flipV="1">
            <a:off x="2672607" y="3679486"/>
            <a:ext cx="2577073" cy="12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/>
          <p:cNvCxnSpPr/>
          <p:nvPr/>
        </p:nvCxnSpPr>
        <p:spPr>
          <a:xfrm flipH="1">
            <a:off x="5558439" y="3409738"/>
            <a:ext cx="13795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7557951" y="4168421"/>
            <a:ext cx="297202" cy="421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Connecteur droit avec flèche 13"/>
          <p:cNvCxnSpPr>
            <a:stCxn id="13" idx="1"/>
            <a:endCxn id="5" idx="3"/>
          </p:cNvCxnSpPr>
          <p:nvPr/>
        </p:nvCxnSpPr>
        <p:spPr>
          <a:xfrm flipH="1" flipV="1">
            <a:off x="2672608" y="4352490"/>
            <a:ext cx="4885343" cy="267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Connecteur droit avec flèche 14"/>
          <p:cNvCxnSpPr/>
          <p:nvPr/>
        </p:nvCxnSpPr>
        <p:spPr>
          <a:xfrm flipH="1">
            <a:off x="7891639" y="4182689"/>
            <a:ext cx="137951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ZoneTexte 15"/>
          <p:cNvSpPr txBox="1"/>
          <p:nvPr/>
        </p:nvSpPr>
        <p:spPr>
          <a:xfrm>
            <a:off x="2672607" y="3177482"/>
            <a:ext cx="2175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Mise à jour Capteur()</a:t>
            </a:r>
            <a:endParaRPr lang="fr-FR" dirty="0"/>
          </a:p>
        </p:txBody>
      </p:sp>
      <p:sp>
        <p:nvSpPr>
          <p:cNvPr id="17" name="ZoneTexte 16"/>
          <p:cNvSpPr txBox="1"/>
          <p:nvPr/>
        </p:nvSpPr>
        <p:spPr>
          <a:xfrm>
            <a:off x="2981367" y="4024145"/>
            <a:ext cx="25322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Mise à jour Localisation()</a:t>
            </a:r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838200" y="1835497"/>
            <a:ext cx="21131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mMainActivityRobot</a:t>
            </a:r>
            <a:endParaRPr lang="fr-FR" dirty="0"/>
          </a:p>
        </p:txBody>
      </p:sp>
      <p:sp>
        <p:nvSpPr>
          <p:cNvPr id="19" name="ZoneTexte 18"/>
          <p:cNvSpPr txBox="1"/>
          <p:nvPr/>
        </p:nvSpPr>
        <p:spPr>
          <a:xfrm>
            <a:off x="4754009" y="1801208"/>
            <a:ext cx="1300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mBluetooth</a:t>
            </a:r>
            <a:endParaRPr lang="fr-FR" dirty="0"/>
          </a:p>
        </p:txBody>
      </p:sp>
      <p:sp>
        <p:nvSpPr>
          <p:cNvPr id="20" name="ZoneTexte 19"/>
          <p:cNvSpPr txBox="1"/>
          <p:nvPr/>
        </p:nvSpPr>
        <p:spPr>
          <a:xfrm>
            <a:off x="7302403" y="1861640"/>
            <a:ext cx="7253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err="1" smtClean="0"/>
              <a:t>mGps</a:t>
            </a:r>
            <a:endParaRPr lang="fr-FR" dirty="0"/>
          </a:p>
        </p:txBody>
      </p:sp>
      <p:sp>
        <p:nvSpPr>
          <p:cNvPr id="21" name="ZoneTexte 20"/>
          <p:cNvSpPr txBox="1"/>
          <p:nvPr/>
        </p:nvSpPr>
        <p:spPr>
          <a:xfrm>
            <a:off x="5487027" y="2999729"/>
            <a:ext cx="1522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Changement()</a:t>
            </a:r>
            <a:endParaRPr lang="fr-FR" dirty="0"/>
          </a:p>
        </p:txBody>
      </p:sp>
      <p:sp>
        <p:nvSpPr>
          <p:cNvPr id="22" name="ZoneTexte 21"/>
          <p:cNvSpPr txBox="1"/>
          <p:nvPr/>
        </p:nvSpPr>
        <p:spPr>
          <a:xfrm>
            <a:off x="7820228" y="3831313"/>
            <a:ext cx="15223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Changement()</a:t>
            </a:r>
            <a:endParaRPr lang="fr-FR" dirty="0"/>
          </a:p>
        </p:txBody>
      </p:sp>
      <p:cxnSp>
        <p:nvCxnSpPr>
          <p:cNvPr id="23" name="Connecteur droit 22"/>
          <p:cNvCxnSpPr>
            <a:stCxn id="18" idx="2"/>
          </p:cNvCxnSpPr>
          <p:nvPr/>
        </p:nvCxnSpPr>
        <p:spPr>
          <a:xfrm flipH="1">
            <a:off x="1894771" y="2204829"/>
            <a:ext cx="1" cy="4673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23"/>
          <p:cNvCxnSpPr/>
          <p:nvPr/>
        </p:nvCxnSpPr>
        <p:spPr>
          <a:xfrm flipH="1" flipV="1">
            <a:off x="5404059" y="2194604"/>
            <a:ext cx="1" cy="123919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eur droit 24"/>
          <p:cNvCxnSpPr>
            <a:stCxn id="13" idx="0"/>
            <a:endCxn id="20" idx="2"/>
          </p:cNvCxnSpPr>
          <p:nvPr/>
        </p:nvCxnSpPr>
        <p:spPr>
          <a:xfrm flipH="1" flipV="1">
            <a:off x="7665067" y="2230972"/>
            <a:ext cx="1" cy="195171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27458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/>
          <p:cNvSpPr txBox="1"/>
          <p:nvPr/>
        </p:nvSpPr>
        <p:spPr>
          <a:xfrm>
            <a:off x="665018" y="1560945"/>
            <a:ext cx="108989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Calcul de l’azimut (angle entre le robot et le nord)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Calcul de l’angle entre la destination et le nord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smtClean="0"/>
              <a:t>Détermination du cap : (Angle Dest) - azimut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 rot="20341587">
            <a:off x="1748291" y="4283201"/>
            <a:ext cx="646545" cy="960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 rot="1607366">
            <a:off x="6233543" y="4293269"/>
            <a:ext cx="646545" cy="96058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8" name="Connecteur droit 7"/>
          <p:cNvCxnSpPr/>
          <p:nvPr/>
        </p:nvCxnSpPr>
        <p:spPr>
          <a:xfrm>
            <a:off x="2071563" y="3387274"/>
            <a:ext cx="0" cy="2355273"/>
          </a:xfrm>
          <a:prstGeom prst="line">
            <a:avLst/>
          </a:prstGeom>
          <a:ln>
            <a:prstDash val="dash"/>
            <a:headEnd type="arrow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>
            <a:off x="6556815" y="3407606"/>
            <a:ext cx="0" cy="2355273"/>
          </a:xfrm>
          <a:prstGeom prst="line">
            <a:avLst/>
          </a:prstGeom>
          <a:ln>
            <a:prstDash val="dash"/>
            <a:headEnd type="arrow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Connecteur droit 11"/>
          <p:cNvCxnSpPr/>
          <p:nvPr/>
        </p:nvCxnSpPr>
        <p:spPr>
          <a:xfrm>
            <a:off x="1597795" y="3387274"/>
            <a:ext cx="815514" cy="2253673"/>
          </a:xfrm>
          <a:prstGeom prst="line">
            <a:avLst/>
          </a:prstGeom>
          <a:ln>
            <a:prstDash val="lgDashDot"/>
            <a:headEnd type="arrow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4" name="Connecteur droit 13"/>
          <p:cNvCxnSpPr/>
          <p:nvPr/>
        </p:nvCxnSpPr>
        <p:spPr>
          <a:xfrm flipH="1">
            <a:off x="6051766" y="3407606"/>
            <a:ext cx="1156215" cy="2355273"/>
          </a:xfrm>
          <a:prstGeom prst="line">
            <a:avLst/>
          </a:prstGeom>
          <a:ln>
            <a:prstDash val="lgDashDot"/>
            <a:headEnd type="arrow" w="med" len="med"/>
            <a:tailEnd type="none" w="med" len="med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Connecteur en arc 21"/>
          <p:cNvCxnSpPr/>
          <p:nvPr/>
        </p:nvCxnSpPr>
        <p:spPr>
          <a:xfrm flipV="1">
            <a:off x="1785236" y="3710547"/>
            <a:ext cx="286327" cy="184727"/>
          </a:xfrm>
          <a:prstGeom prst="curvedConnector3">
            <a:avLst>
              <a:gd name="adj1" fmla="val -8064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Connecteur en arc 30"/>
          <p:cNvCxnSpPr/>
          <p:nvPr/>
        </p:nvCxnSpPr>
        <p:spPr>
          <a:xfrm rot="10800000">
            <a:off x="6556815" y="3823242"/>
            <a:ext cx="346366" cy="203200"/>
          </a:xfrm>
          <a:prstGeom prst="curvedConnector3">
            <a:avLst>
              <a:gd name="adj1" fmla="val -8666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ZoneTexte 32"/>
          <p:cNvSpPr txBox="1"/>
          <p:nvPr/>
        </p:nvSpPr>
        <p:spPr>
          <a:xfrm>
            <a:off x="1769845" y="3040010"/>
            <a:ext cx="6034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Nord</a:t>
            </a:r>
            <a:endParaRPr lang="fr-FR" sz="1600" dirty="0"/>
          </a:p>
        </p:txBody>
      </p:sp>
      <p:sp>
        <p:nvSpPr>
          <p:cNvPr id="34" name="ZoneTexte 33"/>
          <p:cNvSpPr txBox="1"/>
          <p:nvPr/>
        </p:nvSpPr>
        <p:spPr>
          <a:xfrm>
            <a:off x="6255096" y="3030511"/>
            <a:ext cx="6034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Nord</a:t>
            </a:r>
            <a:endParaRPr lang="fr-FR" sz="1600" dirty="0"/>
          </a:p>
        </p:txBody>
      </p:sp>
      <p:sp>
        <p:nvSpPr>
          <p:cNvPr id="35" name="ZoneTexte 34"/>
          <p:cNvSpPr txBox="1"/>
          <p:nvPr/>
        </p:nvSpPr>
        <p:spPr>
          <a:xfrm>
            <a:off x="790692" y="3040010"/>
            <a:ext cx="9482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Direction</a:t>
            </a:r>
            <a:endParaRPr lang="fr-FR" sz="1600" dirty="0"/>
          </a:p>
        </p:txBody>
      </p:sp>
      <p:sp>
        <p:nvSpPr>
          <p:cNvPr id="36" name="ZoneTexte 35"/>
          <p:cNvSpPr txBox="1"/>
          <p:nvPr/>
        </p:nvSpPr>
        <p:spPr>
          <a:xfrm>
            <a:off x="6872384" y="3030511"/>
            <a:ext cx="9482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Direction</a:t>
            </a:r>
            <a:endParaRPr lang="fr-FR" sz="1600" dirty="0"/>
          </a:p>
        </p:txBody>
      </p:sp>
      <p:cxnSp>
        <p:nvCxnSpPr>
          <p:cNvPr id="39" name="Connecteur droit 38"/>
          <p:cNvCxnSpPr/>
          <p:nvPr/>
        </p:nvCxnSpPr>
        <p:spPr>
          <a:xfrm flipH="1">
            <a:off x="1578698" y="3350855"/>
            <a:ext cx="1156215" cy="2355273"/>
          </a:xfrm>
          <a:prstGeom prst="line">
            <a:avLst/>
          </a:prstGeom>
          <a:ln>
            <a:prstDash val="dash"/>
            <a:headEnd type="arrow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0" name="Connecteur droit 39"/>
          <p:cNvCxnSpPr/>
          <p:nvPr/>
        </p:nvCxnSpPr>
        <p:spPr>
          <a:xfrm>
            <a:off x="6054846" y="3423414"/>
            <a:ext cx="815514" cy="2253673"/>
          </a:xfrm>
          <a:prstGeom prst="line">
            <a:avLst/>
          </a:prstGeom>
          <a:ln>
            <a:prstDash val="dash"/>
            <a:headEnd type="arrow" w="med" len="med"/>
            <a:tailEnd type="none" w="med" len="med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1" name="ZoneTexte 40"/>
          <p:cNvSpPr txBox="1"/>
          <p:nvPr/>
        </p:nvSpPr>
        <p:spPr>
          <a:xfrm>
            <a:off x="2394852" y="3030511"/>
            <a:ext cx="11422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Destination</a:t>
            </a:r>
            <a:endParaRPr lang="fr-FR" sz="1600" dirty="0"/>
          </a:p>
        </p:txBody>
      </p:sp>
      <p:sp>
        <p:nvSpPr>
          <p:cNvPr id="42" name="ZoneTexte 41"/>
          <p:cNvSpPr txBox="1"/>
          <p:nvPr/>
        </p:nvSpPr>
        <p:spPr>
          <a:xfrm>
            <a:off x="5222199" y="3029231"/>
            <a:ext cx="11422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Destination</a:t>
            </a:r>
            <a:endParaRPr lang="fr-FR" sz="1600" dirty="0"/>
          </a:p>
        </p:txBody>
      </p:sp>
      <p:cxnSp>
        <p:nvCxnSpPr>
          <p:cNvPr id="50" name="Connecteur en arc 49"/>
          <p:cNvCxnSpPr/>
          <p:nvPr/>
        </p:nvCxnSpPr>
        <p:spPr>
          <a:xfrm rot="10800000">
            <a:off x="2071564" y="3710549"/>
            <a:ext cx="360842" cy="231872"/>
          </a:xfrm>
          <a:prstGeom prst="curvedConnector3">
            <a:avLst>
              <a:gd name="adj1" fmla="val -13992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necteur en arc 56"/>
          <p:cNvCxnSpPr/>
          <p:nvPr/>
        </p:nvCxnSpPr>
        <p:spPr>
          <a:xfrm flipV="1">
            <a:off x="6255096" y="3823242"/>
            <a:ext cx="301717" cy="203201"/>
          </a:xfrm>
          <a:prstGeom prst="curvedConnector3">
            <a:avLst>
              <a:gd name="adj1" fmla="val 102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ZoneTexte 59"/>
          <p:cNvSpPr txBox="1"/>
          <p:nvPr/>
        </p:nvSpPr>
        <p:spPr>
          <a:xfrm>
            <a:off x="677334" y="5814770"/>
            <a:ext cx="27884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Cap &lt; 0  -&gt;  Tourner à droite</a:t>
            </a:r>
            <a:endParaRPr lang="fr-FR" dirty="0"/>
          </a:p>
        </p:txBody>
      </p:sp>
      <p:sp>
        <p:nvSpPr>
          <p:cNvPr id="61" name="ZoneTexte 60"/>
          <p:cNvSpPr txBox="1"/>
          <p:nvPr/>
        </p:nvSpPr>
        <p:spPr>
          <a:xfrm>
            <a:off x="5127655" y="5822937"/>
            <a:ext cx="295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Cap &gt; 0  -&gt;  Tourner à gauche </a:t>
            </a:r>
            <a:endParaRPr lang="fr-FR" dirty="0"/>
          </a:p>
        </p:txBody>
      </p:sp>
      <p:sp>
        <p:nvSpPr>
          <p:cNvPr id="62" name="ZoneTexte 61"/>
          <p:cNvSpPr txBox="1"/>
          <p:nvPr/>
        </p:nvSpPr>
        <p:spPr>
          <a:xfrm>
            <a:off x="1235306" y="3693163"/>
            <a:ext cx="5389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 smtClean="0"/>
              <a:t>azimut</a:t>
            </a:r>
            <a:endParaRPr lang="fr-FR" sz="1000" dirty="0"/>
          </a:p>
        </p:txBody>
      </p:sp>
      <p:sp>
        <p:nvSpPr>
          <p:cNvPr id="63" name="ZoneTexte 62"/>
          <p:cNvSpPr txBox="1"/>
          <p:nvPr/>
        </p:nvSpPr>
        <p:spPr>
          <a:xfrm>
            <a:off x="2460354" y="3702711"/>
            <a:ext cx="7441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 smtClean="0"/>
              <a:t>Angle Dest</a:t>
            </a:r>
            <a:endParaRPr lang="fr-FR" sz="1000" dirty="0"/>
          </a:p>
        </p:txBody>
      </p:sp>
      <p:sp>
        <p:nvSpPr>
          <p:cNvPr id="64" name="ZoneTexte 63"/>
          <p:cNvSpPr txBox="1"/>
          <p:nvPr/>
        </p:nvSpPr>
        <p:spPr>
          <a:xfrm>
            <a:off x="6945555" y="3746922"/>
            <a:ext cx="5389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 smtClean="0"/>
              <a:t>azimut</a:t>
            </a:r>
            <a:endParaRPr lang="fr-FR" sz="1000" dirty="0"/>
          </a:p>
        </p:txBody>
      </p:sp>
      <p:sp>
        <p:nvSpPr>
          <p:cNvPr id="65" name="ZoneTexte 64"/>
          <p:cNvSpPr txBox="1"/>
          <p:nvPr/>
        </p:nvSpPr>
        <p:spPr>
          <a:xfrm>
            <a:off x="5560176" y="3821881"/>
            <a:ext cx="74411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000" dirty="0" smtClean="0"/>
              <a:t>Angle Dest</a:t>
            </a:r>
            <a:endParaRPr lang="fr-FR" sz="1000" dirty="0"/>
          </a:p>
        </p:txBody>
      </p:sp>
      <p:sp>
        <p:nvSpPr>
          <p:cNvPr id="28" name="Titre 1"/>
          <p:cNvSpPr txBox="1">
            <a:spLocks/>
          </p:cNvSpPr>
          <p:nvPr/>
        </p:nvSpPr>
        <p:spPr>
          <a:xfrm>
            <a:off x="829734" y="7620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Calcul du cap</a:t>
            </a:r>
          </a:p>
        </p:txBody>
      </p:sp>
    </p:spTree>
    <p:extLst>
      <p:ext uri="{BB962C8B-B14F-4D97-AF65-F5344CB8AC3E}">
        <p14:creationId xmlns:p14="http://schemas.microsoft.com/office/powerpoint/2010/main" val="2036037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/>
          <p:cNvSpPr/>
          <p:nvPr/>
        </p:nvSpPr>
        <p:spPr>
          <a:xfrm>
            <a:off x="3944292" y="1490214"/>
            <a:ext cx="1653309" cy="14131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ARRET *</a:t>
            </a:r>
            <a:endParaRPr lang="fr-FR" dirty="0"/>
          </a:p>
        </p:txBody>
      </p:sp>
      <p:sp>
        <p:nvSpPr>
          <p:cNvPr id="3" name="Ellipse 2"/>
          <p:cNvSpPr/>
          <p:nvPr/>
        </p:nvSpPr>
        <p:spPr>
          <a:xfrm>
            <a:off x="7209347" y="3240504"/>
            <a:ext cx="1653309" cy="14131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Tourner</a:t>
            </a:r>
          </a:p>
          <a:p>
            <a:pPr algn="ctr"/>
            <a:r>
              <a:rPr lang="fr-FR" dirty="0" smtClean="0"/>
              <a:t>Droite</a:t>
            </a:r>
            <a:endParaRPr lang="fr-FR" dirty="0"/>
          </a:p>
        </p:txBody>
      </p:sp>
      <p:sp>
        <p:nvSpPr>
          <p:cNvPr id="4" name="Ellipse 3"/>
          <p:cNvSpPr/>
          <p:nvPr/>
        </p:nvSpPr>
        <p:spPr>
          <a:xfrm>
            <a:off x="993275" y="3240504"/>
            <a:ext cx="1653309" cy="14131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Tourner</a:t>
            </a:r>
          </a:p>
          <a:p>
            <a:pPr algn="ctr"/>
            <a:r>
              <a:rPr lang="fr-FR" dirty="0" smtClean="0"/>
              <a:t>Gauche</a:t>
            </a:r>
            <a:endParaRPr lang="fr-FR" dirty="0"/>
          </a:p>
        </p:txBody>
      </p:sp>
      <p:sp>
        <p:nvSpPr>
          <p:cNvPr id="5" name="Ellipse 4"/>
          <p:cNvSpPr/>
          <p:nvPr/>
        </p:nvSpPr>
        <p:spPr>
          <a:xfrm>
            <a:off x="3944291" y="5152432"/>
            <a:ext cx="1653309" cy="141316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Avancer</a:t>
            </a:r>
            <a:endParaRPr lang="fr-FR" dirty="0"/>
          </a:p>
        </p:txBody>
      </p:sp>
      <p:cxnSp>
        <p:nvCxnSpPr>
          <p:cNvPr id="7" name="Connecteur en arc 6"/>
          <p:cNvCxnSpPr/>
          <p:nvPr/>
        </p:nvCxnSpPr>
        <p:spPr>
          <a:xfrm rot="5400000">
            <a:off x="3425078" y="4027903"/>
            <a:ext cx="2249054" cy="1"/>
          </a:xfrm>
          <a:prstGeom prst="curvedConnector3">
            <a:avLst>
              <a:gd name="adj1" fmla="val 3768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en arc 10"/>
          <p:cNvCxnSpPr>
            <a:stCxn id="5" idx="2"/>
            <a:endCxn id="4" idx="4"/>
          </p:cNvCxnSpPr>
          <p:nvPr/>
        </p:nvCxnSpPr>
        <p:spPr>
          <a:xfrm rot="10800000">
            <a:off x="1819931" y="4653668"/>
            <a:ext cx="2124361" cy="12053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en arc 12"/>
          <p:cNvCxnSpPr>
            <a:stCxn id="5" idx="6"/>
            <a:endCxn id="3" idx="4"/>
          </p:cNvCxnSpPr>
          <p:nvPr/>
        </p:nvCxnSpPr>
        <p:spPr>
          <a:xfrm flipV="1">
            <a:off x="5597600" y="4653668"/>
            <a:ext cx="2438402" cy="120534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en arc 16"/>
          <p:cNvCxnSpPr>
            <a:stCxn id="4" idx="5"/>
            <a:endCxn id="5" idx="1"/>
          </p:cNvCxnSpPr>
          <p:nvPr/>
        </p:nvCxnSpPr>
        <p:spPr>
          <a:xfrm rot="16200000" flipH="1">
            <a:off x="2839102" y="4012075"/>
            <a:ext cx="912670" cy="178194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eur en arc 18"/>
          <p:cNvCxnSpPr>
            <a:stCxn id="3" idx="3"/>
            <a:endCxn id="5" idx="7"/>
          </p:cNvCxnSpPr>
          <p:nvPr/>
        </p:nvCxnSpPr>
        <p:spPr>
          <a:xfrm rot="5400000">
            <a:off x="5947139" y="3855056"/>
            <a:ext cx="912670" cy="209598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en arc 29"/>
          <p:cNvCxnSpPr/>
          <p:nvPr/>
        </p:nvCxnSpPr>
        <p:spPr>
          <a:xfrm rot="5400000" flipH="1" flipV="1">
            <a:off x="3888538" y="4027903"/>
            <a:ext cx="2249054" cy="1"/>
          </a:xfrm>
          <a:prstGeom prst="curvedConnector3">
            <a:avLst>
              <a:gd name="adj1" fmla="val 49999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ZoneTexte 31"/>
          <p:cNvSpPr txBox="1"/>
          <p:nvPr/>
        </p:nvSpPr>
        <p:spPr>
          <a:xfrm>
            <a:off x="3395785" y="3656739"/>
            <a:ext cx="10908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démarrage</a:t>
            </a:r>
            <a:endParaRPr lang="fr-FR" sz="1600" dirty="0"/>
          </a:p>
        </p:txBody>
      </p:sp>
      <p:sp>
        <p:nvSpPr>
          <p:cNvPr id="33" name="ZoneTexte 32"/>
          <p:cNvSpPr txBox="1"/>
          <p:nvPr/>
        </p:nvSpPr>
        <p:spPr>
          <a:xfrm>
            <a:off x="5091908" y="3689930"/>
            <a:ext cx="8332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 smtClean="0"/>
              <a:t>Arrivée</a:t>
            </a:r>
            <a:r>
              <a:rPr lang="fr-FR" sz="1400" dirty="0" smtClean="0"/>
              <a:t> </a:t>
            </a:r>
          </a:p>
        </p:txBody>
      </p:sp>
      <p:sp>
        <p:nvSpPr>
          <p:cNvPr id="34" name="ZoneTexte 33"/>
          <p:cNvSpPr txBox="1"/>
          <p:nvPr/>
        </p:nvSpPr>
        <p:spPr>
          <a:xfrm>
            <a:off x="1767817" y="5646700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Cap &gt; 0</a:t>
            </a:r>
            <a:endParaRPr lang="fr-FR" dirty="0"/>
          </a:p>
        </p:txBody>
      </p:sp>
      <p:sp>
        <p:nvSpPr>
          <p:cNvPr id="35" name="ZoneTexte 34"/>
          <p:cNvSpPr txBox="1"/>
          <p:nvPr/>
        </p:nvSpPr>
        <p:spPr>
          <a:xfrm>
            <a:off x="6895307" y="5674348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Cap &lt; 0</a:t>
            </a:r>
            <a:endParaRPr lang="fr-FR" dirty="0"/>
          </a:p>
        </p:txBody>
      </p:sp>
      <p:sp>
        <p:nvSpPr>
          <p:cNvPr id="36" name="ZoneTexte 35"/>
          <p:cNvSpPr txBox="1"/>
          <p:nvPr/>
        </p:nvSpPr>
        <p:spPr>
          <a:xfrm>
            <a:off x="2918408" y="4496650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Cap = 0</a:t>
            </a:r>
            <a:endParaRPr lang="fr-FR" dirty="0"/>
          </a:p>
        </p:txBody>
      </p:sp>
      <p:sp>
        <p:nvSpPr>
          <p:cNvPr id="37" name="ZoneTexte 36"/>
          <p:cNvSpPr txBox="1"/>
          <p:nvPr/>
        </p:nvSpPr>
        <p:spPr>
          <a:xfrm>
            <a:off x="5728232" y="4491970"/>
            <a:ext cx="8787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Cap = 0</a:t>
            </a:r>
            <a:endParaRPr lang="fr-FR" dirty="0"/>
          </a:p>
        </p:txBody>
      </p:sp>
      <p:sp>
        <p:nvSpPr>
          <p:cNvPr id="20" name="Titre 1"/>
          <p:cNvSpPr txBox="1">
            <a:spLocks/>
          </p:cNvSpPr>
          <p:nvPr/>
        </p:nvSpPr>
        <p:spPr>
          <a:xfrm>
            <a:off x="829734" y="7620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Détermination de la direction grâce au cap</a:t>
            </a:r>
          </a:p>
        </p:txBody>
      </p:sp>
    </p:spTree>
    <p:extLst>
      <p:ext uri="{BB962C8B-B14F-4D97-AF65-F5344CB8AC3E}">
        <p14:creationId xmlns:p14="http://schemas.microsoft.com/office/powerpoint/2010/main" val="3835709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llipse 1"/>
          <p:cNvSpPr/>
          <p:nvPr/>
        </p:nvSpPr>
        <p:spPr>
          <a:xfrm>
            <a:off x="5580830" y="1114440"/>
            <a:ext cx="1560947" cy="14870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AVANCER</a:t>
            </a:r>
            <a:endParaRPr lang="fr-FR" dirty="0"/>
          </a:p>
        </p:txBody>
      </p:sp>
      <p:sp>
        <p:nvSpPr>
          <p:cNvPr id="4" name="Ellipse 3"/>
          <p:cNvSpPr/>
          <p:nvPr/>
        </p:nvSpPr>
        <p:spPr>
          <a:xfrm>
            <a:off x="7760613" y="3086404"/>
            <a:ext cx="1560947" cy="14870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 smtClean="0"/>
              <a:t>OBSTACLE</a:t>
            </a:r>
          </a:p>
          <a:p>
            <a:pPr algn="ctr"/>
            <a:r>
              <a:rPr lang="fr-FR" sz="1600" dirty="0" smtClean="0"/>
              <a:t>GAUCHE</a:t>
            </a:r>
            <a:endParaRPr lang="fr-FR" sz="1600" dirty="0"/>
          </a:p>
        </p:txBody>
      </p:sp>
      <p:sp>
        <p:nvSpPr>
          <p:cNvPr id="5" name="Ellipse 4"/>
          <p:cNvSpPr/>
          <p:nvPr/>
        </p:nvSpPr>
        <p:spPr>
          <a:xfrm>
            <a:off x="380758" y="3298839"/>
            <a:ext cx="1560947" cy="14870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 smtClean="0"/>
              <a:t>OBSTACLE</a:t>
            </a:r>
          </a:p>
          <a:p>
            <a:pPr algn="ctr"/>
            <a:r>
              <a:rPr lang="fr-FR" sz="1600" dirty="0" smtClean="0"/>
              <a:t>DROIT</a:t>
            </a:r>
            <a:endParaRPr lang="fr-FR" sz="1600" dirty="0"/>
          </a:p>
        </p:txBody>
      </p:sp>
      <p:sp>
        <p:nvSpPr>
          <p:cNvPr id="6" name="Ellipse 5"/>
          <p:cNvSpPr/>
          <p:nvPr/>
        </p:nvSpPr>
        <p:spPr>
          <a:xfrm>
            <a:off x="4015265" y="5210766"/>
            <a:ext cx="1560947" cy="14870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 smtClean="0"/>
              <a:t>OBSTACLE</a:t>
            </a:r>
          </a:p>
          <a:p>
            <a:pPr algn="ctr"/>
            <a:r>
              <a:rPr lang="fr-FR" sz="1600" dirty="0" smtClean="0"/>
              <a:t>AVANT</a:t>
            </a:r>
            <a:endParaRPr lang="fr-FR" sz="1600" dirty="0"/>
          </a:p>
        </p:txBody>
      </p:sp>
      <p:sp>
        <p:nvSpPr>
          <p:cNvPr id="7" name="Ellipse 6"/>
          <p:cNvSpPr/>
          <p:nvPr/>
        </p:nvSpPr>
        <p:spPr>
          <a:xfrm>
            <a:off x="2454319" y="1114440"/>
            <a:ext cx="1560947" cy="14870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 smtClean="0"/>
              <a:t>ARRET *</a:t>
            </a:r>
            <a:endParaRPr lang="fr-FR" dirty="0"/>
          </a:p>
        </p:txBody>
      </p:sp>
      <p:sp>
        <p:nvSpPr>
          <p:cNvPr id="8" name="Ellipse 7"/>
          <p:cNvSpPr/>
          <p:nvPr/>
        </p:nvSpPr>
        <p:spPr>
          <a:xfrm>
            <a:off x="4015265" y="2934004"/>
            <a:ext cx="1560947" cy="1487054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1600" dirty="0" smtClean="0"/>
              <a:t>OBSTACLE</a:t>
            </a:r>
            <a:endParaRPr lang="fr-FR" sz="1600" dirty="0"/>
          </a:p>
        </p:txBody>
      </p:sp>
      <p:cxnSp>
        <p:nvCxnSpPr>
          <p:cNvPr id="10" name="Connecteur en arc 9"/>
          <p:cNvCxnSpPr>
            <a:stCxn id="7" idx="6"/>
            <a:endCxn id="2" idx="2"/>
          </p:cNvCxnSpPr>
          <p:nvPr/>
        </p:nvCxnSpPr>
        <p:spPr>
          <a:xfrm>
            <a:off x="4015266" y="1857967"/>
            <a:ext cx="1565564" cy="1270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en arc 11"/>
          <p:cNvCxnSpPr>
            <a:stCxn id="2" idx="3"/>
            <a:endCxn id="8" idx="0"/>
          </p:cNvCxnSpPr>
          <p:nvPr/>
        </p:nvCxnSpPr>
        <p:spPr>
          <a:xfrm rot="5400000">
            <a:off x="5027440" y="2152019"/>
            <a:ext cx="550284" cy="101368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eur en arc 13"/>
          <p:cNvCxnSpPr/>
          <p:nvPr/>
        </p:nvCxnSpPr>
        <p:spPr>
          <a:xfrm rot="10800000">
            <a:off x="1713110" y="3486235"/>
            <a:ext cx="2302155" cy="160918"/>
          </a:xfrm>
          <a:prstGeom prst="curvedConnector4">
            <a:avLst>
              <a:gd name="adj1" fmla="val -9930"/>
              <a:gd name="adj2" fmla="val 24206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en arc 15"/>
          <p:cNvCxnSpPr/>
          <p:nvPr/>
        </p:nvCxnSpPr>
        <p:spPr>
          <a:xfrm rot="5400000" flipH="1" flipV="1">
            <a:off x="2418895" y="3025216"/>
            <a:ext cx="890588" cy="2302155"/>
          </a:xfrm>
          <a:prstGeom prst="curvedConnector4">
            <a:avLst>
              <a:gd name="adj1" fmla="val 31373"/>
              <a:gd name="adj2" fmla="val 601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en arc 17"/>
          <p:cNvCxnSpPr/>
          <p:nvPr/>
        </p:nvCxnSpPr>
        <p:spPr>
          <a:xfrm rot="5400000">
            <a:off x="3953706" y="4648860"/>
            <a:ext cx="1007482" cy="55187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en arc 19"/>
          <p:cNvCxnSpPr/>
          <p:nvPr/>
        </p:nvCxnSpPr>
        <p:spPr>
          <a:xfrm rot="16200000" flipV="1">
            <a:off x="4612949" y="4648860"/>
            <a:ext cx="1007482" cy="55187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necteur en arc 29"/>
          <p:cNvCxnSpPr/>
          <p:nvPr/>
        </p:nvCxnSpPr>
        <p:spPr>
          <a:xfrm flipV="1">
            <a:off x="5531200" y="3304178"/>
            <a:ext cx="2412996" cy="373353"/>
          </a:xfrm>
          <a:prstGeom prst="curvedConnector4">
            <a:avLst>
              <a:gd name="adj1" fmla="val -7560"/>
              <a:gd name="adj2" fmla="val 11689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eur en arc 31"/>
          <p:cNvCxnSpPr>
            <a:stCxn id="4" idx="3"/>
            <a:endCxn id="8" idx="6"/>
          </p:cNvCxnSpPr>
          <p:nvPr/>
        </p:nvCxnSpPr>
        <p:spPr>
          <a:xfrm rot="5400000" flipH="1">
            <a:off x="6443633" y="2810110"/>
            <a:ext cx="678153" cy="2412996"/>
          </a:xfrm>
          <a:prstGeom prst="curvedConnector4">
            <a:avLst>
              <a:gd name="adj1" fmla="val 54820"/>
              <a:gd name="adj2" fmla="val -2297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ZoneTexte 35"/>
          <p:cNvSpPr txBox="1"/>
          <p:nvPr/>
        </p:nvSpPr>
        <p:spPr>
          <a:xfrm>
            <a:off x="4283123" y="1539639"/>
            <a:ext cx="6976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600" dirty="0" smtClean="0"/>
              <a:t>Début</a:t>
            </a:r>
            <a:endParaRPr lang="fr-FR" sz="1600" dirty="0"/>
          </a:p>
        </p:txBody>
      </p:sp>
      <p:cxnSp>
        <p:nvCxnSpPr>
          <p:cNvPr id="40" name="Connecteur en arc 39"/>
          <p:cNvCxnSpPr>
            <a:stCxn id="8" idx="1"/>
            <a:endCxn id="7" idx="5"/>
          </p:cNvCxnSpPr>
          <p:nvPr/>
        </p:nvCxnSpPr>
        <p:spPr>
          <a:xfrm rot="16200000" flipV="1">
            <a:off x="3631237" y="2539154"/>
            <a:ext cx="768058" cy="45718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ZoneTexte 40"/>
          <p:cNvSpPr txBox="1"/>
          <p:nvPr/>
        </p:nvSpPr>
        <p:spPr>
          <a:xfrm>
            <a:off x="5508109" y="2525715"/>
            <a:ext cx="226081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/>
              <a:t>Détection d’un des capteurs</a:t>
            </a:r>
            <a:endParaRPr lang="fr-FR" sz="1400" b="1" dirty="0"/>
          </a:p>
        </p:txBody>
      </p:sp>
      <p:sp>
        <p:nvSpPr>
          <p:cNvPr id="42" name="ZoneTexte 41"/>
          <p:cNvSpPr txBox="1"/>
          <p:nvPr/>
        </p:nvSpPr>
        <p:spPr>
          <a:xfrm>
            <a:off x="5464540" y="2971668"/>
            <a:ext cx="25362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/>
              <a:t>Capteur gauche  &amp; distance min</a:t>
            </a:r>
            <a:endParaRPr lang="fr-FR" sz="1400" b="1" dirty="0"/>
          </a:p>
        </p:txBody>
      </p:sp>
      <p:sp>
        <p:nvSpPr>
          <p:cNvPr id="45" name="ZoneTexte 44"/>
          <p:cNvSpPr txBox="1"/>
          <p:nvPr/>
        </p:nvSpPr>
        <p:spPr>
          <a:xfrm>
            <a:off x="6055361" y="3741517"/>
            <a:ext cx="1594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err="1" smtClean="0"/>
              <a:t>Dist</a:t>
            </a:r>
            <a:r>
              <a:rPr lang="fr-FR" sz="1400" b="1" dirty="0" smtClean="0"/>
              <a:t> &gt; distance min</a:t>
            </a:r>
            <a:endParaRPr lang="fr-FR" sz="1400" b="1" dirty="0"/>
          </a:p>
        </p:txBody>
      </p:sp>
      <p:sp>
        <p:nvSpPr>
          <p:cNvPr id="46" name="ZoneTexte 45"/>
          <p:cNvSpPr txBox="1"/>
          <p:nvPr/>
        </p:nvSpPr>
        <p:spPr>
          <a:xfrm>
            <a:off x="5265521" y="4785777"/>
            <a:ext cx="1594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err="1" smtClean="0"/>
              <a:t>Dist</a:t>
            </a:r>
            <a:r>
              <a:rPr lang="fr-FR" sz="1400" b="1" dirty="0" smtClean="0"/>
              <a:t> &gt; distance min</a:t>
            </a:r>
            <a:endParaRPr lang="fr-FR" sz="1400" b="1" dirty="0"/>
          </a:p>
        </p:txBody>
      </p:sp>
      <p:sp>
        <p:nvSpPr>
          <p:cNvPr id="47" name="ZoneTexte 46"/>
          <p:cNvSpPr txBox="1"/>
          <p:nvPr/>
        </p:nvSpPr>
        <p:spPr>
          <a:xfrm>
            <a:off x="2246089" y="3926285"/>
            <a:ext cx="15944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err="1" smtClean="0"/>
              <a:t>Dist</a:t>
            </a:r>
            <a:r>
              <a:rPr lang="fr-FR" sz="1400" b="1" dirty="0" smtClean="0"/>
              <a:t> &gt; distance min</a:t>
            </a:r>
            <a:endParaRPr lang="fr-FR" sz="1400" b="1" dirty="0"/>
          </a:p>
        </p:txBody>
      </p:sp>
      <p:sp>
        <p:nvSpPr>
          <p:cNvPr id="48" name="ZoneTexte 47"/>
          <p:cNvSpPr txBox="1"/>
          <p:nvPr/>
        </p:nvSpPr>
        <p:spPr>
          <a:xfrm>
            <a:off x="1629427" y="2977722"/>
            <a:ext cx="23303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/>
              <a:t>Capteur droit &amp; distance min</a:t>
            </a:r>
            <a:endParaRPr lang="fr-FR" sz="1400" b="1" dirty="0"/>
          </a:p>
        </p:txBody>
      </p:sp>
      <p:sp>
        <p:nvSpPr>
          <p:cNvPr id="49" name="ZoneTexte 48"/>
          <p:cNvSpPr txBox="1"/>
          <p:nvPr/>
        </p:nvSpPr>
        <p:spPr>
          <a:xfrm>
            <a:off x="2449702" y="2539839"/>
            <a:ext cx="14973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/>
              <a:t>Aucune détection</a:t>
            </a:r>
            <a:endParaRPr lang="fr-FR" sz="1400" b="1" dirty="0"/>
          </a:p>
        </p:txBody>
      </p:sp>
      <p:sp>
        <p:nvSpPr>
          <p:cNvPr id="50" name="ZoneTexte 49"/>
          <p:cNvSpPr txBox="1"/>
          <p:nvPr/>
        </p:nvSpPr>
        <p:spPr>
          <a:xfrm>
            <a:off x="2625089" y="4521570"/>
            <a:ext cx="150759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400" b="1" dirty="0" smtClean="0"/>
              <a:t>Capteur droit</a:t>
            </a:r>
          </a:p>
          <a:p>
            <a:r>
              <a:rPr lang="fr-FR" sz="1400" b="1" dirty="0" smtClean="0"/>
              <a:t>&amp; Capteur gauche</a:t>
            </a:r>
          </a:p>
          <a:p>
            <a:r>
              <a:rPr lang="fr-FR" sz="1400" b="1" dirty="0" smtClean="0"/>
              <a:t>&amp;Distance min</a:t>
            </a:r>
            <a:endParaRPr lang="fr-FR" sz="1400" b="1" dirty="0"/>
          </a:p>
        </p:txBody>
      </p:sp>
      <p:sp>
        <p:nvSpPr>
          <p:cNvPr id="53" name="ZoneTexte 52"/>
          <p:cNvSpPr txBox="1"/>
          <p:nvPr/>
        </p:nvSpPr>
        <p:spPr>
          <a:xfrm>
            <a:off x="4431857" y="3926285"/>
            <a:ext cx="72776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smtClean="0"/>
              <a:t>Avance()</a:t>
            </a:r>
            <a:endParaRPr lang="fr-FR" sz="1200" dirty="0"/>
          </a:p>
        </p:txBody>
      </p:sp>
      <p:sp>
        <p:nvSpPr>
          <p:cNvPr id="54" name="ZoneTexte 53"/>
          <p:cNvSpPr txBox="1"/>
          <p:nvPr/>
        </p:nvSpPr>
        <p:spPr>
          <a:xfrm>
            <a:off x="8000747" y="4138720"/>
            <a:ext cx="11262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 smtClean="0"/>
              <a:t>TourneDroite</a:t>
            </a:r>
            <a:r>
              <a:rPr lang="fr-FR" sz="1200" dirty="0" smtClean="0"/>
              <a:t>()</a:t>
            </a:r>
            <a:endParaRPr lang="fr-FR" sz="1200" dirty="0"/>
          </a:p>
        </p:txBody>
      </p:sp>
      <p:sp>
        <p:nvSpPr>
          <p:cNvPr id="55" name="ZoneTexte 54"/>
          <p:cNvSpPr txBox="1"/>
          <p:nvPr/>
        </p:nvSpPr>
        <p:spPr>
          <a:xfrm>
            <a:off x="557764" y="4284352"/>
            <a:ext cx="120693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 smtClean="0"/>
              <a:t>TourneGauche</a:t>
            </a:r>
            <a:r>
              <a:rPr lang="fr-FR" sz="1200" dirty="0" smtClean="0"/>
              <a:t>()</a:t>
            </a:r>
            <a:endParaRPr lang="fr-FR" sz="1200" dirty="0"/>
          </a:p>
        </p:txBody>
      </p:sp>
      <p:sp>
        <p:nvSpPr>
          <p:cNvPr id="56" name="ZoneTexte 55"/>
          <p:cNvSpPr txBox="1"/>
          <p:nvPr/>
        </p:nvSpPr>
        <p:spPr>
          <a:xfrm>
            <a:off x="4290857" y="6218248"/>
            <a:ext cx="10997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1200" dirty="0" err="1" smtClean="0"/>
              <a:t>TourneDroite</a:t>
            </a:r>
            <a:r>
              <a:rPr lang="fr-FR" sz="1200" dirty="0" smtClean="0"/>
              <a:t>()</a:t>
            </a:r>
            <a:endParaRPr lang="fr-FR" sz="1200" dirty="0"/>
          </a:p>
        </p:txBody>
      </p:sp>
      <p:sp>
        <p:nvSpPr>
          <p:cNvPr id="31" name="Titre 1"/>
          <p:cNvSpPr txBox="1">
            <a:spLocks/>
          </p:cNvSpPr>
          <p:nvPr/>
        </p:nvSpPr>
        <p:spPr>
          <a:xfrm>
            <a:off x="818356" y="433823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Contournement des obstacles</a:t>
            </a:r>
          </a:p>
        </p:txBody>
      </p:sp>
    </p:spTree>
    <p:extLst>
      <p:ext uri="{BB962C8B-B14F-4D97-AF65-F5344CB8AC3E}">
        <p14:creationId xmlns:p14="http://schemas.microsoft.com/office/powerpoint/2010/main" val="370478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llipse 12"/>
          <p:cNvSpPr/>
          <p:nvPr/>
        </p:nvSpPr>
        <p:spPr>
          <a:xfrm>
            <a:off x="4978067" y="809125"/>
            <a:ext cx="314325" cy="266700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3" name="Connecteur droit 2"/>
          <p:cNvCxnSpPr/>
          <p:nvPr/>
        </p:nvCxnSpPr>
        <p:spPr>
          <a:xfrm flipH="1">
            <a:off x="2501568" y="1694950"/>
            <a:ext cx="3248024" cy="4171950"/>
          </a:xfrm>
          <a:prstGeom prst="line">
            <a:avLst/>
          </a:prstGeom>
          <a:ln w="762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4216067" y="5476375"/>
            <a:ext cx="676275" cy="1171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/>
          <p:cNvSpPr/>
          <p:nvPr/>
        </p:nvSpPr>
        <p:spPr>
          <a:xfrm>
            <a:off x="4216067" y="5476375"/>
            <a:ext cx="142875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Rectangle 6"/>
          <p:cNvSpPr/>
          <p:nvPr/>
        </p:nvSpPr>
        <p:spPr>
          <a:xfrm rot="2286209">
            <a:off x="4244641" y="3813299"/>
            <a:ext cx="676275" cy="1171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Rectangle 5"/>
          <p:cNvSpPr/>
          <p:nvPr/>
        </p:nvSpPr>
        <p:spPr>
          <a:xfrm>
            <a:off x="4482767" y="4152401"/>
            <a:ext cx="200025" cy="95250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/>
          <p:cNvSpPr/>
          <p:nvPr/>
        </p:nvSpPr>
        <p:spPr>
          <a:xfrm>
            <a:off x="4611354" y="3788537"/>
            <a:ext cx="142875" cy="152400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 rot="17480664">
            <a:off x="6235367" y="875800"/>
            <a:ext cx="676275" cy="1171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3148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2.22222E-6 L 0.00039 -0.19375 " pathEditMode="relative" rAng="0" ptsTypes="AA">
                                      <p:cBhvr>
                                        <p:cTn id="1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9699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2.22222E-6 L 0.00039 -0.19305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" y="-96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81481E-6 L 0.14688 -0.34098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44" y="-1706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8333E-6 4.07407E-6 L 0.14688 -0.34422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344" y="-1722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-4.44444E-6 L -0.11185 -0.07708 " pathEditMode="relative" rAng="0" ptsTypes="AA">
                                      <p:cBhvr>
                                        <p:cTn id="4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99" y="-3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5" grpId="0" animBg="1"/>
      <p:bldP spid="5" grpId="1" animBg="1"/>
      <p:bldP spid="5" grpId="2" animBg="1"/>
      <p:bldP spid="7" grpId="0" animBg="1"/>
      <p:bldP spid="7" grpId="1" animBg="1"/>
      <p:bldP spid="7" grpId="2" animBg="1"/>
      <p:bldP spid="6" grpId="0" animBg="1"/>
      <p:bldP spid="6" grpId="1" animBg="1"/>
      <p:bldP spid="8" grpId="0" animBg="1"/>
      <p:bldP spid="8" grpId="1" animBg="1"/>
      <p:bldP spid="8" grpId="2" animBg="1"/>
      <p:bldP spid="12" grpId="0" animBg="1"/>
      <p:bldP spid="12" grpId="1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8318944"/>
              </p:ext>
            </p:extLst>
          </p:nvPr>
        </p:nvGraphicFramePr>
        <p:xfrm>
          <a:off x="346970" y="1508565"/>
          <a:ext cx="1791855" cy="244538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918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29047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ModeAuto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047">
                <a:tc>
                  <a:txBody>
                    <a:bodyPr/>
                    <a:lstStyle/>
                    <a:p>
                      <a:endParaRPr lang="fr-FR" sz="14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48061">
                <a:tc>
                  <a:txBody>
                    <a:bodyPr/>
                    <a:lstStyle/>
                    <a:p>
                      <a:r>
                        <a:rPr lang="fr-FR" sz="1400" dirty="0" err="1" smtClean="0"/>
                        <a:t>mStateDiagram</a:t>
                      </a:r>
                      <a:endParaRPr lang="fr-FR" sz="1400" dirty="0" smtClean="0"/>
                    </a:p>
                    <a:p>
                      <a:r>
                        <a:rPr lang="fr-FR" sz="1400" dirty="0" err="1" smtClean="0"/>
                        <a:t>mCompas</a:t>
                      </a:r>
                      <a:endParaRPr lang="fr-FR" sz="1400" dirty="0" smtClean="0"/>
                    </a:p>
                    <a:p>
                      <a:r>
                        <a:rPr lang="fr-FR" sz="1400" dirty="0" err="1" smtClean="0"/>
                        <a:t>mCalculCap</a:t>
                      </a:r>
                      <a:endParaRPr lang="fr-FR" sz="1400" dirty="0" smtClean="0"/>
                    </a:p>
                    <a:p>
                      <a:r>
                        <a:rPr lang="fr-FR" sz="1400" dirty="0" err="1" smtClean="0"/>
                        <a:t>mNetwork</a:t>
                      </a:r>
                      <a:endParaRPr lang="fr-FR" sz="1400" dirty="0" smtClean="0"/>
                    </a:p>
                    <a:p>
                      <a:r>
                        <a:rPr lang="fr-FR" sz="1400" dirty="0" err="1" smtClean="0"/>
                        <a:t>mBDD</a:t>
                      </a:r>
                      <a:endParaRPr lang="fr-F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9047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5594933"/>
              </p:ext>
            </p:extLst>
          </p:nvPr>
        </p:nvGraphicFramePr>
        <p:xfrm>
          <a:off x="3672060" y="1633705"/>
          <a:ext cx="1764146" cy="2408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641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603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GrapheEtats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Int </a:t>
                      </a:r>
                      <a:r>
                        <a:rPr lang="fr-FR" sz="1400" dirty="0" err="1" smtClean="0"/>
                        <a:t>iOrdre</a:t>
                      </a:r>
                      <a:endParaRPr lang="fr-FR" sz="1400" dirty="0" smtClean="0"/>
                    </a:p>
                    <a:p>
                      <a:r>
                        <a:rPr lang="fr-FR" sz="1400" dirty="0" smtClean="0"/>
                        <a:t>Int </a:t>
                      </a:r>
                      <a:r>
                        <a:rPr lang="fr-FR" sz="1400" dirty="0" err="1" smtClean="0"/>
                        <a:t>iState</a:t>
                      </a:r>
                      <a:endParaRPr lang="fr-FR" sz="1400" dirty="0" smtClean="0"/>
                    </a:p>
                    <a:p>
                      <a:r>
                        <a:rPr lang="fr-FR" sz="1400" dirty="0" smtClean="0"/>
                        <a:t>Int </a:t>
                      </a:r>
                      <a:r>
                        <a:rPr lang="fr-FR" sz="1400" dirty="0" err="1" smtClean="0"/>
                        <a:t>iStateOld</a:t>
                      </a:r>
                      <a:endParaRPr lang="fr-F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r>
                        <a:rPr lang="fr-FR" sz="1400" dirty="0" err="1" smtClean="0"/>
                        <a:t>mRobot</a:t>
                      </a:r>
                      <a:endParaRPr lang="fr-FR" sz="1400" dirty="0" smtClean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r>
                        <a:rPr lang="fr-FR" sz="1400" dirty="0" err="1" smtClean="0"/>
                        <a:t>AcquisitionCapteurs</a:t>
                      </a:r>
                      <a:r>
                        <a:rPr lang="fr-FR" sz="1400" dirty="0" smtClean="0"/>
                        <a:t>()</a:t>
                      </a:r>
                    </a:p>
                    <a:p>
                      <a:r>
                        <a:rPr lang="fr-FR" sz="1400" dirty="0" smtClean="0"/>
                        <a:t>Evolution()</a:t>
                      </a:r>
                    </a:p>
                    <a:p>
                      <a:r>
                        <a:rPr lang="fr-FR" sz="1400" dirty="0" smtClean="0"/>
                        <a:t>Gestion</a:t>
                      </a:r>
                      <a:endParaRPr lang="fr-F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3683421"/>
              </p:ext>
            </p:extLst>
          </p:nvPr>
        </p:nvGraphicFramePr>
        <p:xfrm>
          <a:off x="6867842" y="1923265"/>
          <a:ext cx="1607127" cy="16159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071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CalculCap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endParaRPr lang="fr-F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r>
                        <a:rPr lang="fr-FR" sz="1400" dirty="0" err="1" smtClean="0"/>
                        <a:t>CalCap</a:t>
                      </a:r>
                      <a:r>
                        <a:rPr lang="fr-FR" sz="1400" dirty="0" smtClean="0"/>
                        <a:t>()</a:t>
                      </a:r>
                    </a:p>
                    <a:p>
                      <a:r>
                        <a:rPr lang="fr-FR" sz="1400" dirty="0" err="1" smtClean="0"/>
                        <a:t>getAngle</a:t>
                      </a:r>
                      <a:r>
                        <a:rPr lang="fr-FR" sz="1400" dirty="0" smtClean="0"/>
                        <a:t>()</a:t>
                      </a:r>
                      <a:endParaRPr lang="fr-F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0739594"/>
              </p:ext>
            </p:extLst>
          </p:nvPr>
        </p:nvGraphicFramePr>
        <p:xfrm>
          <a:off x="6754694" y="4440151"/>
          <a:ext cx="1833421" cy="20528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34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9328">
                <a:tc>
                  <a:txBody>
                    <a:bodyPr/>
                    <a:lstStyle/>
                    <a:p>
                      <a:r>
                        <a:rPr lang="fr-FR" dirty="0" smtClean="0"/>
                        <a:t>Compas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9328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38110">
                <a:tc>
                  <a:txBody>
                    <a:bodyPr/>
                    <a:lstStyle/>
                    <a:p>
                      <a:r>
                        <a:rPr lang="fr-FR" sz="1400" dirty="0" err="1" smtClean="0"/>
                        <a:t>Sensor</a:t>
                      </a:r>
                      <a:r>
                        <a:rPr lang="fr-FR" sz="1400" dirty="0" smtClean="0"/>
                        <a:t> </a:t>
                      </a:r>
                      <a:r>
                        <a:rPr lang="fr-FR" sz="1400" dirty="0" err="1" smtClean="0"/>
                        <a:t>Accelerometer</a:t>
                      </a:r>
                      <a:endParaRPr lang="fr-FR" sz="1400" dirty="0" smtClean="0"/>
                    </a:p>
                    <a:p>
                      <a:r>
                        <a:rPr lang="fr-FR" sz="1400" dirty="0" err="1" smtClean="0"/>
                        <a:t>Sensor</a:t>
                      </a:r>
                      <a:r>
                        <a:rPr lang="fr-FR" sz="1400" dirty="0" smtClean="0"/>
                        <a:t> </a:t>
                      </a:r>
                      <a:r>
                        <a:rPr lang="fr-FR" sz="1400" dirty="0" err="1" smtClean="0"/>
                        <a:t>magneticField</a:t>
                      </a:r>
                      <a:endParaRPr lang="fr-F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9328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7" name="Tableau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2061883"/>
              </p:ext>
            </p:extLst>
          </p:nvPr>
        </p:nvGraphicFramePr>
        <p:xfrm>
          <a:off x="388533" y="4699727"/>
          <a:ext cx="1708727" cy="1464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0872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6030">
                <a:tc>
                  <a:txBody>
                    <a:bodyPr/>
                    <a:lstStyle/>
                    <a:p>
                      <a:r>
                        <a:rPr lang="fr-FR" dirty="0" smtClean="0"/>
                        <a:t>Network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8" name="Tableau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1938142"/>
              </p:ext>
            </p:extLst>
          </p:nvPr>
        </p:nvGraphicFramePr>
        <p:xfrm>
          <a:off x="3672060" y="4699727"/>
          <a:ext cx="1995055" cy="18293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50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7090">
                <a:tc>
                  <a:txBody>
                    <a:bodyPr/>
                    <a:lstStyle/>
                    <a:p>
                      <a:r>
                        <a:rPr lang="fr-FR" dirty="0" err="1" smtClean="0"/>
                        <a:t>CoordonneesDao</a:t>
                      </a:r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6030">
                <a:tc>
                  <a:txBody>
                    <a:bodyPr/>
                    <a:lstStyle/>
                    <a:p>
                      <a:r>
                        <a:rPr lang="fr-FR" sz="1400" dirty="0" smtClean="0"/>
                        <a:t>Open()</a:t>
                      </a:r>
                    </a:p>
                    <a:p>
                      <a:r>
                        <a:rPr lang="fr-FR" sz="1400" dirty="0" smtClean="0"/>
                        <a:t>Close()</a:t>
                      </a:r>
                    </a:p>
                    <a:p>
                      <a:r>
                        <a:rPr lang="fr-FR" sz="1400" dirty="0" smtClean="0"/>
                        <a:t>Ajouter()</a:t>
                      </a:r>
                      <a:endParaRPr lang="fr-FR" sz="1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cxnSp>
        <p:nvCxnSpPr>
          <p:cNvPr id="14" name="Connecteur droit avec flèche 13"/>
          <p:cNvCxnSpPr>
            <a:stCxn id="3" idx="2"/>
            <a:endCxn id="7" idx="0"/>
          </p:cNvCxnSpPr>
          <p:nvPr/>
        </p:nvCxnSpPr>
        <p:spPr>
          <a:xfrm flipH="1">
            <a:off x="1242896" y="3953946"/>
            <a:ext cx="1" cy="74578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avec flèche 17"/>
          <p:cNvCxnSpPr>
            <a:stCxn id="3" idx="3"/>
            <a:endCxn id="4" idx="1"/>
          </p:cNvCxnSpPr>
          <p:nvPr/>
        </p:nvCxnSpPr>
        <p:spPr>
          <a:xfrm>
            <a:off x="2138825" y="2731255"/>
            <a:ext cx="1533235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necteur droit avec flèche 20"/>
          <p:cNvCxnSpPr>
            <a:stCxn id="4" idx="3"/>
            <a:endCxn id="5" idx="1"/>
          </p:cNvCxnSpPr>
          <p:nvPr/>
        </p:nvCxnSpPr>
        <p:spPr>
          <a:xfrm>
            <a:off x="5436206" y="2731255"/>
            <a:ext cx="143163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/>
          <p:cNvCxnSpPr>
            <a:stCxn id="5" idx="2"/>
            <a:endCxn id="6" idx="0"/>
          </p:cNvCxnSpPr>
          <p:nvPr/>
        </p:nvCxnSpPr>
        <p:spPr>
          <a:xfrm flipH="1">
            <a:off x="7671404" y="3539245"/>
            <a:ext cx="1" cy="9009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necteur droit avec flèche 26"/>
          <p:cNvCxnSpPr>
            <a:stCxn id="3" idx="3"/>
            <a:endCxn id="8" idx="0"/>
          </p:cNvCxnSpPr>
          <p:nvPr/>
        </p:nvCxnSpPr>
        <p:spPr>
          <a:xfrm>
            <a:off x="2138825" y="2731255"/>
            <a:ext cx="2530762" cy="196847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re 1"/>
          <p:cNvSpPr txBox="1">
            <a:spLocks/>
          </p:cNvSpPr>
          <p:nvPr/>
        </p:nvSpPr>
        <p:spPr>
          <a:xfrm>
            <a:off x="829734" y="7620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fr-FR" dirty="0"/>
              <a:t>Diagramme de classes</a:t>
            </a:r>
          </a:p>
        </p:txBody>
      </p:sp>
    </p:spTree>
    <p:extLst>
      <p:ext uri="{BB962C8B-B14F-4D97-AF65-F5344CB8AC3E}">
        <p14:creationId xmlns:p14="http://schemas.microsoft.com/office/powerpoint/2010/main" val="3846957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85545" y="1550894"/>
            <a:ext cx="8596668" cy="1320800"/>
          </a:xfrm>
        </p:spPr>
        <p:txBody>
          <a:bodyPr>
            <a:normAutofit fontScale="90000"/>
          </a:bodyPr>
          <a:lstStyle/>
          <a:p>
            <a:r>
              <a:rPr lang="fr-FR" sz="7200" dirty="0" smtClean="0">
                <a:solidFill>
                  <a:srgbClr val="00B0F0"/>
                </a:solidFill>
              </a:rPr>
              <a:t>Communication</a:t>
            </a:r>
            <a:br>
              <a:rPr lang="fr-FR" sz="7200" dirty="0" smtClean="0">
                <a:solidFill>
                  <a:srgbClr val="00B0F0"/>
                </a:solidFill>
              </a:rPr>
            </a:br>
            <a:r>
              <a:rPr lang="fr-FR" sz="7200" dirty="0"/>
              <a:t/>
            </a:r>
            <a:br>
              <a:rPr lang="fr-FR" sz="7200" dirty="0"/>
            </a:br>
            <a:r>
              <a:rPr lang="fr-FR" sz="4400" dirty="0"/>
              <a:t/>
            </a:r>
            <a:br>
              <a:rPr lang="fr-FR" sz="4400" dirty="0"/>
            </a:br>
            <a:r>
              <a:rPr lang="fr-FR" dirty="0">
                <a:solidFill>
                  <a:srgbClr val="00B0F0"/>
                </a:solidFill>
              </a:rPr>
              <a:t>Réalisé par </a:t>
            </a:r>
            <a:r>
              <a:rPr lang="fr-FR" dirty="0" smtClean="0">
                <a:solidFill>
                  <a:srgbClr val="00B0F0"/>
                </a:solidFill>
              </a:rPr>
              <a:t>Clarence MIRA</a:t>
            </a:r>
            <a:endParaRPr lang="fr-FR" dirty="0">
              <a:solidFill>
                <a:srgbClr val="00B0F0"/>
              </a:solidFill>
            </a:endParaRPr>
          </a:p>
        </p:txBody>
      </p:sp>
      <p:pic>
        <p:nvPicPr>
          <p:cNvPr id="3" name="Picture 2" descr="Afficher l'image d'origine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3774" y="2674635"/>
            <a:ext cx="3494793" cy="858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9304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dirty="0"/>
              <a:t>Place à la démonstration</a:t>
            </a:r>
          </a:p>
        </p:txBody>
      </p:sp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Conclusion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12672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crackberry.com/sites/crackberry.com/files/styles/large/public/topic_images/2013/ANDROID.png?itok=xhm7jax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3321" y="1521832"/>
            <a:ext cx="5124693" cy="5118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r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Merci de votre attention !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35618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Connecteur droit 6"/>
          <p:cNvCxnSpPr/>
          <p:nvPr/>
        </p:nvCxnSpPr>
        <p:spPr>
          <a:xfrm flipH="1">
            <a:off x="2528597" y="6008914"/>
            <a:ext cx="230466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/>
          <p:cNvCxnSpPr/>
          <p:nvPr/>
        </p:nvCxnSpPr>
        <p:spPr>
          <a:xfrm flipV="1">
            <a:off x="2519266" y="5186246"/>
            <a:ext cx="9331" cy="82267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>
            <a:off x="2749493" y="2226538"/>
            <a:ext cx="280955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>
                <a:solidFill>
                  <a:srgbClr val="00B0F0"/>
                </a:solidFill>
              </a:rPr>
              <a:t>Diagramme de classes</a:t>
            </a:r>
          </a:p>
        </p:txBody>
      </p:sp>
      <p:graphicFrame>
        <p:nvGraphicFramePr>
          <p:cNvPr id="4" name="Tableau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6276235"/>
              </p:ext>
            </p:extLst>
          </p:nvPr>
        </p:nvGraphicFramePr>
        <p:xfrm>
          <a:off x="533921" y="1383727"/>
          <a:ext cx="2894564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4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Robot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4480">
                <a:tc>
                  <a:txBody>
                    <a:bodyPr/>
                    <a:lstStyle/>
                    <a:p>
                      <a:r>
                        <a:rPr lang="fr-FR" sz="1200" dirty="0" smtClean="0">
                          <a:solidFill>
                            <a:schemeClr val="accent1"/>
                          </a:solidFill>
                        </a:rPr>
                        <a:t>+ Int</a:t>
                      </a:r>
                      <a:r>
                        <a:rPr lang="fr-FR" sz="1200" dirty="0" smtClean="0"/>
                        <a:t> </a:t>
                      </a:r>
                      <a:r>
                        <a:rPr lang="fr-FR" sz="1200" dirty="0" err="1" smtClean="0"/>
                        <a:t>iCaptD</a:t>
                      </a:r>
                      <a:endParaRPr lang="fr-FR" sz="1200" dirty="0" smtClean="0"/>
                    </a:p>
                    <a:p>
                      <a:r>
                        <a:rPr lang="fr-FR" sz="1200" dirty="0" smtClean="0">
                          <a:solidFill>
                            <a:schemeClr val="accent1"/>
                          </a:solidFill>
                        </a:rPr>
                        <a:t>+ Int</a:t>
                      </a:r>
                      <a:r>
                        <a:rPr lang="fr-FR" sz="1200" dirty="0" smtClean="0"/>
                        <a:t> </a:t>
                      </a:r>
                      <a:r>
                        <a:rPr lang="fr-FR" sz="1200" dirty="0" err="1" smtClean="0"/>
                        <a:t>iCaptG</a:t>
                      </a:r>
                      <a:endParaRPr lang="fr-FR" sz="1200" dirty="0" smtClean="0"/>
                    </a:p>
                    <a:p>
                      <a:r>
                        <a:rPr lang="fr-FR" sz="1200" dirty="0" smtClean="0">
                          <a:solidFill>
                            <a:schemeClr val="accent1"/>
                          </a:solidFill>
                        </a:rPr>
                        <a:t>+ Int</a:t>
                      </a:r>
                      <a:r>
                        <a:rPr lang="fr-FR" sz="1200" dirty="0" smtClean="0"/>
                        <a:t> i Capta</a:t>
                      </a:r>
                    </a:p>
                    <a:p>
                      <a:r>
                        <a:rPr lang="fr-FR" sz="1200" dirty="0" smtClean="0">
                          <a:solidFill>
                            <a:schemeClr val="accent1"/>
                          </a:solidFill>
                        </a:rPr>
                        <a:t>+</a:t>
                      </a:r>
                      <a:r>
                        <a:rPr lang="fr-FR" sz="1200" baseline="0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fr-FR" sz="1200" dirty="0" smtClean="0">
                          <a:solidFill>
                            <a:schemeClr val="accent1"/>
                          </a:solidFill>
                        </a:rPr>
                        <a:t>Int</a:t>
                      </a:r>
                      <a:r>
                        <a:rPr lang="fr-FR" sz="1200" dirty="0" smtClean="0"/>
                        <a:t> </a:t>
                      </a:r>
                      <a:r>
                        <a:rPr lang="fr-FR" sz="1200" dirty="0" err="1" smtClean="0"/>
                        <a:t>iDistance</a:t>
                      </a:r>
                      <a:endParaRPr lang="fr-FR" sz="1200" dirty="0" smtClean="0"/>
                    </a:p>
                    <a:p>
                      <a:r>
                        <a:rPr lang="fr-FR" sz="1200" dirty="0" smtClean="0">
                          <a:solidFill>
                            <a:schemeClr val="accent1"/>
                          </a:solidFill>
                        </a:rPr>
                        <a:t>+ Handler</a:t>
                      </a:r>
                      <a:r>
                        <a:rPr lang="fr-FR" sz="1200" dirty="0" smtClean="0"/>
                        <a:t> </a:t>
                      </a:r>
                      <a:r>
                        <a:rPr lang="fr-FR" sz="1200" dirty="0" err="1" smtClean="0"/>
                        <a:t>mHandler</a:t>
                      </a:r>
                      <a:endParaRPr lang="fr-FR" sz="1200" dirty="0" smtClean="0"/>
                    </a:p>
                    <a:p>
                      <a:r>
                        <a:rPr lang="fr-FR" sz="1200" dirty="0" smtClean="0">
                          <a:solidFill>
                            <a:schemeClr val="accent1"/>
                          </a:solidFill>
                        </a:rPr>
                        <a:t>+ Bluetooth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mBluetooth</a:t>
                      </a:r>
                      <a:endParaRPr lang="fr-FR" sz="1200" baseline="0" dirty="0" smtClean="0"/>
                    </a:p>
                    <a:p>
                      <a:r>
                        <a:rPr lang="fr-FR" sz="1200" baseline="0" dirty="0" smtClean="0">
                          <a:solidFill>
                            <a:schemeClr val="accent1"/>
                          </a:solidFill>
                        </a:rPr>
                        <a:t>+ String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mstrTrameEnvoi</a:t>
                      </a:r>
                      <a:r>
                        <a:rPr lang="fr-FR" sz="1200" baseline="0" dirty="0" smtClean="0"/>
                        <a:t>()</a:t>
                      </a:r>
                    </a:p>
                    <a:p>
                      <a:endParaRPr lang="fr-F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20240">
                <a:tc>
                  <a:txBody>
                    <a:bodyPr/>
                    <a:lstStyle/>
                    <a:p>
                      <a:r>
                        <a:rPr lang="fr-FR" sz="1200" dirty="0" smtClean="0">
                          <a:solidFill>
                            <a:schemeClr val="accent1"/>
                          </a:solidFill>
                        </a:rPr>
                        <a:t>+</a:t>
                      </a:r>
                      <a:r>
                        <a:rPr lang="fr-FR" sz="1200" dirty="0" smtClean="0"/>
                        <a:t> Robot(Activity </a:t>
                      </a:r>
                      <a:r>
                        <a:rPr lang="fr-FR" sz="1200" dirty="0" err="1" smtClean="0"/>
                        <a:t>mActivity</a:t>
                      </a:r>
                      <a:r>
                        <a:rPr lang="fr-FR" sz="1200" dirty="0" smtClean="0"/>
                        <a:t>)</a:t>
                      </a:r>
                    </a:p>
                    <a:p>
                      <a:r>
                        <a:rPr lang="fr-FR" sz="1200" dirty="0" smtClean="0">
                          <a:solidFill>
                            <a:schemeClr val="accent1"/>
                          </a:solidFill>
                        </a:rPr>
                        <a:t>+ Int</a:t>
                      </a:r>
                      <a:r>
                        <a:rPr lang="fr-FR" sz="1200" dirty="0" smtClean="0"/>
                        <a:t> </a:t>
                      </a:r>
                      <a:r>
                        <a:rPr lang="fr-FR" sz="1200" dirty="0" err="1" smtClean="0"/>
                        <a:t>Capteur_IR_Droit</a:t>
                      </a:r>
                      <a:r>
                        <a:rPr lang="fr-FR" sz="1200" dirty="0" smtClean="0"/>
                        <a:t>()</a:t>
                      </a:r>
                    </a:p>
                    <a:p>
                      <a:r>
                        <a:rPr lang="fr-FR" sz="1200" dirty="0" smtClean="0">
                          <a:solidFill>
                            <a:schemeClr val="accent1"/>
                          </a:solidFill>
                        </a:rPr>
                        <a:t>+ Int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Capteur_IR_Gauche</a:t>
                      </a:r>
                      <a:r>
                        <a:rPr lang="fr-FR" sz="1200" baseline="0" dirty="0" smtClean="0"/>
                        <a:t>()</a:t>
                      </a:r>
                    </a:p>
                    <a:p>
                      <a:r>
                        <a:rPr lang="fr-FR" sz="1200" baseline="0" dirty="0" smtClean="0">
                          <a:solidFill>
                            <a:schemeClr val="accent1"/>
                          </a:solidFill>
                        </a:rPr>
                        <a:t>+ Int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Capteur_IR_Arriere</a:t>
                      </a:r>
                      <a:r>
                        <a:rPr lang="fr-FR" sz="1200" baseline="0" dirty="0" smtClean="0"/>
                        <a:t>()</a:t>
                      </a:r>
                    </a:p>
                    <a:p>
                      <a:r>
                        <a:rPr lang="fr-FR" sz="1200" baseline="0" dirty="0" smtClean="0">
                          <a:solidFill>
                            <a:schemeClr val="accent1"/>
                          </a:solidFill>
                        </a:rPr>
                        <a:t>+ Int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Capteur_Distance</a:t>
                      </a:r>
                      <a:r>
                        <a:rPr lang="fr-FR" sz="1200" baseline="0" dirty="0" smtClean="0"/>
                        <a:t>()</a:t>
                      </a:r>
                    </a:p>
                    <a:p>
                      <a:r>
                        <a:rPr lang="fr-FR" sz="1200" baseline="0" dirty="0" smtClean="0">
                          <a:solidFill>
                            <a:schemeClr val="accent1"/>
                          </a:solidFill>
                        </a:rPr>
                        <a:t>+ </a:t>
                      </a:r>
                      <a:r>
                        <a:rPr lang="fr-FR" sz="1200" baseline="0" dirty="0" err="1" smtClean="0">
                          <a:solidFill>
                            <a:schemeClr val="accent1"/>
                          </a:solidFill>
                        </a:rPr>
                        <a:t>void</a:t>
                      </a:r>
                      <a:r>
                        <a:rPr lang="fr-FR" sz="1200" baseline="0" dirty="0" smtClean="0">
                          <a:solidFill>
                            <a:schemeClr val="accent1"/>
                          </a:solidFill>
                        </a:rPr>
                        <a:t> </a:t>
                      </a:r>
                      <a:r>
                        <a:rPr lang="fr-FR" sz="1200" baseline="0" dirty="0" err="1" smtClean="0"/>
                        <a:t>ContrôleMoteur</a:t>
                      </a:r>
                      <a:r>
                        <a:rPr lang="fr-FR" sz="1200" baseline="0" dirty="0" smtClean="0"/>
                        <a:t>(</a:t>
                      </a:r>
                      <a:r>
                        <a:rPr lang="fr-FR" sz="1200" baseline="0" dirty="0" err="1" smtClean="0"/>
                        <a:t>iVMD,iVMG,iSMD,iSMG</a:t>
                      </a:r>
                      <a:r>
                        <a:rPr lang="fr-FR" sz="1200" baseline="0" dirty="0" smtClean="0"/>
                        <a:t>)</a:t>
                      </a:r>
                    </a:p>
                    <a:p>
                      <a:endParaRPr lang="fr-FR" sz="1200" baseline="0" dirty="0" smtClean="0"/>
                    </a:p>
                    <a:p>
                      <a:endParaRPr lang="fr-FR" sz="1200" dirty="0" smtClean="0"/>
                    </a:p>
                    <a:p>
                      <a:endParaRPr lang="fr-F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au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6592566"/>
              </p:ext>
            </p:extLst>
          </p:nvPr>
        </p:nvGraphicFramePr>
        <p:xfrm>
          <a:off x="4833260" y="1383727"/>
          <a:ext cx="2894564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945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70588">
                <a:tc>
                  <a:txBody>
                    <a:bodyPr/>
                    <a:lstStyle/>
                    <a:p>
                      <a:pPr algn="ctr"/>
                      <a:r>
                        <a:rPr lang="fr-FR" dirty="0" smtClean="0"/>
                        <a:t>Bluetooth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2941">
                <a:tc>
                  <a:txBody>
                    <a:bodyPr/>
                    <a:lstStyle/>
                    <a:p>
                      <a:r>
                        <a:rPr lang="fr-FR" sz="1200" dirty="0" smtClean="0">
                          <a:solidFill>
                            <a:schemeClr val="accent1"/>
                          </a:solidFill>
                        </a:rPr>
                        <a:t>+ </a:t>
                      </a:r>
                      <a:r>
                        <a:rPr lang="fr-FR" sz="1200" dirty="0" err="1" smtClean="0">
                          <a:solidFill>
                            <a:schemeClr val="accent1"/>
                          </a:solidFill>
                        </a:rPr>
                        <a:t>Bool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mbtConnected</a:t>
                      </a:r>
                      <a:endParaRPr lang="fr-FR" sz="1200" baseline="0" dirty="0" smtClean="0"/>
                    </a:p>
                    <a:p>
                      <a:endParaRPr lang="fr-F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8822">
                <a:tc>
                  <a:txBody>
                    <a:bodyPr/>
                    <a:lstStyle/>
                    <a:p>
                      <a:pPr marL="171450" indent="-171450">
                        <a:buFontTx/>
                        <a:buChar char="-"/>
                      </a:pPr>
                      <a:r>
                        <a:rPr lang="fr-FR" sz="1200" baseline="0" dirty="0" smtClean="0">
                          <a:solidFill>
                            <a:schemeClr val="accent1"/>
                          </a:solidFill>
                        </a:rPr>
                        <a:t>String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reception</a:t>
                      </a:r>
                      <a:r>
                        <a:rPr lang="fr-FR" sz="1200" baseline="0" dirty="0" smtClean="0"/>
                        <a:t>()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fr-FR" sz="1200" baseline="0" dirty="0" smtClean="0">
                          <a:solidFill>
                            <a:schemeClr val="accent1"/>
                          </a:solidFill>
                        </a:rPr>
                        <a:t>+ </a:t>
                      </a:r>
                      <a:r>
                        <a:rPr lang="fr-FR" sz="1200" baseline="0" dirty="0" err="1" smtClean="0">
                          <a:solidFill>
                            <a:schemeClr val="accent1"/>
                          </a:solidFill>
                        </a:rPr>
                        <a:t>Bool</a:t>
                      </a:r>
                      <a:r>
                        <a:rPr lang="fr-FR" sz="1200" baseline="0" dirty="0" smtClean="0"/>
                        <a:t> Envoi(</a:t>
                      </a:r>
                      <a:r>
                        <a:rPr lang="fr-FR" sz="1200" baseline="0" dirty="0" err="1" smtClean="0"/>
                        <a:t>strTrame</a:t>
                      </a:r>
                      <a:r>
                        <a:rPr lang="fr-FR" sz="1200" baseline="0" dirty="0" smtClean="0"/>
                        <a:t>)</a:t>
                      </a:r>
                    </a:p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fr-FR" sz="1200" b="0" i="0" u="none" strike="noStrike" kern="1200" spc="0" dirty="0" smtClean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+ </a:t>
                      </a:r>
                      <a:r>
                        <a:rPr lang="fr-FR" sz="1200" b="0" i="0" u="none" strike="noStrike" kern="1200" spc="0" dirty="0" err="1" smtClean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void</a:t>
                      </a:r>
                      <a:r>
                        <a:rPr lang="fr-FR" sz="1200" b="0" i="0" u="none" strike="noStrike" kern="1200" spc="0" dirty="0" smtClean="0">
                          <a:ln>
                            <a:noFill/>
                          </a:ln>
                          <a:solidFill>
                            <a:schemeClr val="accent1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 </a:t>
                      </a:r>
                      <a:r>
                        <a:rPr lang="fr-FR" sz="1200" b="0" i="0" u="none" strike="noStrike" kern="1200" spc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Connexion()</a:t>
                      </a:r>
                    </a:p>
                    <a:p>
                      <a:pPr marL="0" marR="0" lvl="0" indent="0" algn="l" rtl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fr-FR" sz="1200" b="0" i="0" u="none" strike="noStrike" kern="1200" spc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+ Bluetooth(</a:t>
                      </a:r>
                      <a:r>
                        <a:rPr lang="fr-FR" sz="1200" b="0" i="0" u="none" strike="noStrike" kern="1200" spc="0" dirty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Activity</a:t>
                      </a:r>
                      <a:r>
                        <a:rPr lang="fr-FR" sz="1200" b="0" i="0" u="none" strike="noStrike" kern="1200" spc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 </a:t>
                      </a:r>
                      <a:r>
                        <a:rPr lang="fr-FR" sz="1200" b="0" i="0" u="none" strike="noStrike" kern="1200" spc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Activity</a:t>
                      </a:r>
                      <a:r>
                        <a:rPr lang="fr-FR" sz="1200" b="0" i="0" u="none" strike="noStrike" kern="1200" spc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, </a:t>
                      </a:r>
                      <a:r>
                        <a:rPr lang="fr-FR" sz="1200" b="0" i="0" u="none" strike="noStrike" kern="1200" spc="0" dirty="0" smtClean="0">
                          <a:ln>
                            <a:noFill/>
                          </a:ln>
                          <a:solidFill>
                            <a:srgbClr val="7030A0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Handler</a:t>
                      </a:r>
                      <a:r>
                        <a:rPr lang="fr-FR" sz="1200" b="0" i="0" u="none" strike="noStrike" kern="1200" spc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 </a:t>
                      </a:r>
                      <a:r>
                        <a:rPr lang="fr-FR" sz="1200" b="0" i="0" u="none" strike="noStrike" kern="1200" spc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Handler</a:t>
                      </a:r>
                      <a:r>
                        <a:rPr lang="fr-FR" sz="1200" b="0" i="0" u="none" strike="noStrike" kern="1200" spc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latin typeface="Calibri" pitchFamily="18"/>
                          <a:ea typeface="Microsoft YaHei" pitchFamily="2"/>
                          <a:cs typeface="Mangal" pitchFamily="2"/>
                        </a:rPr>
                        <a:t>)</a:t>
                      </a:r>
                    </a:p>
                    <a:p>
                      <a:endParaRPr lang="fr-FR" sz="1200" baseline="0" dirty="0" smtClean="0"/>
                    </a:p>
                    <a:p>
                      <a:endParaRPr lang="fr-FR" sz="1200" baseline="0" dirty="0" smtClean="0"/>
                    </a:p>
                    <a:p>
                      <a:endParaRPr lang="fr-FR" sz="1200" dirty="0" smtClean="0"/>
                    </a:p>
                    <a:p>
                      <a:endParaRPr lang="fr-FR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6" name="Tableau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5491199"/>
              </p:ext>
            </p:extLst>
          </p:nvPr>
        </p:nvGraphicFramePr>
        <p:xfrm>
          <a:off x="3853548" y="4718174"/>
          <a:ext cx="3874276" cy="17249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742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724987">
                <a:tc>
                  <a:txBody>
                    <a:bodyPr/>
                    <a:lstStyle/>
                    <a:p>
                      <a:pPr algn="ctr"/>
                      <a:endParaRPr lang="fr-FR" dirty="0" smtClean="0"/>
                    </a:p>
                    <a:p>
                      <a:pPr algn="ctr"/>
                      <a:endParaRPr lang="fr-FR" dirty="0" smtClean="0"/>
                    </a:p>
                    <a:p>
                      <a:pPr algn="ctr"/>
                      <a:r>
                        <a:rPr lang="fr-FR" dirty="0" smtClean="0"/>
                        <a:t>Activity</a:t>
                      </a:r>
                      <a:endParaRPr lang="fr-FR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7375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Réception des données </a:t>
            </a:r>
            <a:r>
              <a:rPr lang="fr-FR" b="1" dirty="0" smtClean="0"/>
              <a:t>capteurs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703437" y="1719449"/>
            <a:ext cx="326572" cy="15870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3274020" y="1808146"/>
            <a:ext cx="326572" cy="14983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avec flèche 5"/>
          <p:cNvCxnSpPr/>
          <p:nvPr/>
        </p:nvCxnSpPr>
        <p:spPr>
          <a:xfrm flipV="1">
            <a:off x="1030009" y="1833540"/>
            <a:ext cx="223934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/>
          <p:nvPr/>
        </p:nvCxnSpPr>
        <p:spPr>
          <a:xfrm flipH="1">
            <a:off x="1030009" y="3306461"/>
            <a:ext cx="2239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/>
          <p:cNvCxnSpPr/>
          <p:nvPr/>
        </p:nvCxnSpPr>
        <p:spPr>
          <a:xfrm>
            <a:off x="859042" y="1545512"/>
            <a:ext cx="1" cy="2127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>
            <a:off x="3430984" y="1556145"/>
            <a:ext cx="18265" cy="21279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ZoneTexte 9"/>
          <p:cNvSpPr txBox="1"/>
          <p:nvPr/>
        </p:nvSpPr>
        <p:spPr>
          <a:xfrm>
            <a:off x="2752177" y="1206015"/>
            <a:ext cx="13576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 smtClean="0">
                <a:solidFill>
                  <a:srgbClr val="7030A0"/>
                </a:solidFill>
              </a:rPr>
              <a:t>mRobot</a:t>
            </a:r>
            <a:endParaRPr lang="fr-FR" dirty="0">
              <a:solidFill>
                <a:srgbClr val="7030A0"/>
              </a:solidFill>
            </a:endParaRPr>
          </a:p>
        </p:txBody>
      </p:sp>
      <p:sp>
        <p:nvSpPr>
          <p:cNvPr id="11" name="ZoneTexte 10"/>
          <p:cNvSpPr txBox="1"/>
          <p:nvPr/>
        </p:nvSpPr>
        <p:spPr>
          <a:xfrm>
            <a:off x="426565" y="1206015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>
                <a:solidFill>
                  <a:srgbClr val="7030A0"/>
                </a:solidFill>
              </a:rPr>
              <a:t>Activity</a:t>
            </a:r>
            <a:endParaRPr lang="fr-FR" dirty="0">
              <a:solidFill>
                <a:srgbClr val="7030A0"/>
              </a:solidFill>
            </a:endParaRPr>
          </a:p>
        </p:txBody>
      </p:sp>
      <p:sp>
        <p:nvSpPr>
          <p:cNvPr id="12" name="ZoneTexte 11"/>
          <p:cNvSpPr txBox="1"/>
          <p:nvPr/>
        </p:nvSpPr>
        <p:spPr>
          <a:xfrm>
            <a:off x="1331144" y="1545512"/>
            <a:ext cx="174034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 smtClean="0"/>
              <a:t>Capteur_IR_droit</a:t>
            </a:r>
            <a:r>
              <a:rPr lang="fr-FR" sz="1400" dirty="0" smtClean="0"/>
              <a:t>()</a:t>
            </a:r>
            <a:endParaRPr lang="fr-FR" sz="1400" dirty="0"/>
          </a:p>
        </p:txBody>
      </p:sp>
      <p:sp>
        <p:nvSpPr>
          <p:cNvPr id="13" name="Rectangle 12"/>
          <p:cNvSpPr/>
          <p:nvPr/>
        </p:nvSpPr>
        <p:spPr>
          <a:xfrm>
            <a:off x="697116" y="4538870"/>
            <a:ext cx="326572" cy="13551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 13"/>
          <p:cNvSpPr/>
          <p:nvPr/>
        </p:nvSpPr>
        <p:spPr>
          <a:xfrm>
            <a:off x="3267699" y="4538871"/>
            <a:ext cx="326572" cy="135511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5" name="Connecteur droit avec flèche 14"/>
          <p:cNvCxnSpPr/>
          <p:nvPr/>
        </p:nvCxnSpPr>
        <p:spPr>
          <a:xfrm flipV="1">
            <a:off x="1023688" y="4550146"/>
            <a:ext cx="223934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/>
          <p:nvPr/>
        </p:nvCxnSpPr>
        <p:spPr>
          <a:xfrm flipH="1">
            <a:off x="1023688" y="5875321"/>
            <a:ext cx="223934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necteur droit 16"/>
          <p:cNvCxnSpPr/>
          <p:nvPr/>
        </p:nvCxnSpPr>
        <p:spPr>
          <a:xfrm flipH="1">
            <a:off x="859042" y="4093636"/>
            <a:ext cx="680" cy="24917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Connecteur droit 17"/>
          <p:cNvCxnSpPr/>
          <p:nvPr/>
        </p:nvCxnSpPr>
        <p:spPr>
          <a:xfrm>
            <a:off x="3430984" y="4093636"/>
            <a:ext cx="3989" cy="24917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/>
          <p:cNvSpPr txBox="1"/>
          <p:nvPr/>
        </p:nvSpPr>
        <p:spPr>
          <a:xfrm>
            <a:off x="-177290" y="3732362"/>
            <a:ext cx="20880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 smtClean="0">
                <a:solidFill>
                  <a:srgbClr val="7030A0"/>
                </a:solidFill>
              </a:rPr>
              <a:t>mBluetooth</a:t>
            </a:r>
            <a:endParaRPr lang="fr-FR" dirty="0">
              <a:solidFill>
                <a:srgbClr val="7030A0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560779" y="4285457"/>
            <a:ext cx="14929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 smtClean="0"/>
              <a:t>sendMessage</a:t>
            </a:r>
            <a:r>
              <a:rPr lang="fr-FR" sz="1400" dirty="0" smtClean="0"/>
              <a:t>()</a:t>
            </a:r>
            <a:endParaRPr lang="fr-FR" sz="1400" dirty="0"/>
          </a:p>
        </p:txBody>
      </p:sp>
      <p:sp>
        <p:nvSpPr>
          <p:cNvPr id="21" name="ZoneTexte 20"/>
          <p:cNvSpPr txBox="1"/>
          <p:nvPr/>
        </p:nvSpPr>
        <p:spPr>
          <a:xfrm>
            <a:off x="2817465" y="3732900"/>
            <a:ext cx="12270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 smtClean="0">
                <a:solidFill>
                  <a:srgbClr val="7030A0"/>
                </a:solidFill>
              </a:rPr>
              <a:t>mHandler</a:t>
            </a:r>
            <a:endParaRPr lang="fr-FR" dirty="0">
              <a:solidFill>
                <a:srgbClr val="7030A0"/>
              </a:solidFill>
            </a:endParaRPr>
          </a:p>
        </p:txBody>
      </p:sp>
      <p:sp>
        <p:nvSpPr>
          <p:cNvPr id="22" name="ZoneTexte 21"/>
          <p:cNvSpPr txBox="1"/>
          <p:nvPr/>
        </p:nvSpPr>
        <p:spPr>
          <a:xfrm>
            <a:off x="5297693" y="1206015"/>
            <a:ext cx="5653669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b="1" u="sng" dirty="0" smtClean="0"/>
              <a:t>Appel de la méthode Capteur IR Droit() dans Activity :</a:t>
            </a:r>
          </a:p>
          <a:p>
            <a:r>
              <a:rPr lang="fr-FR" sz="1200" dirty="0" err="1" smtClean="0"/>
              <a:t>iCapteurD</a:t>
            </a:r>
            <a:r>
              <a:rPr lang="fr-FR" sz="1200" dirty="0" smtClean="0"/>
              <a:t> = </a:t>
            </a:r>
            <a:r>
              <a:rPr lang="fr-FR" sz="1200" dirty="0" err="1" smtClean="0">
                <a:solidFill>
                  <a:srgbClr val="7030A0"/>
                </a:solidFill>
              </a:rPr>
              <a:t>mRobot</a:t>
            </a:r>
            <a:r>
              <a:rPr lang="fr-FR" sz="1200" dirty="0" err="1" smtClean="0"/>
              <a:t>.Capteur_IR_Droit</a:t>
            </a:r>
            <a:r>
              <a:rPr lang="fr-FR" sz="1200" dirty="0" smtClean="0"/>
              <a:t>();</a:t>
            </a:r>
          </a:p>
          <a:p>
            <a:endParaRPr lang="fr-FR" sz="1200" dirty="0" smtClean="0"/>
          </a:p>
          <a:p>
            <a:r>
              <a:rPr lang="fr-FR" sz="1200" b="1" u="sng" dirty="0" smtClean="0"/>
              <a:t>Définition de la méthode dans la classe Robot:</a:t>
            </a:r>
          </a:p>
          <a:p>
            <a:r>
              <a:rPr lang="fr-FR" sz="1200" dirty="0" smtClean="0">
                <a:solidFill>
                  <a:srgbClr val="7030A0"/>
                </a:solidFill>
              </a:rPr>
              <a:t>public </a:t>
            </a:r>
            <a:r>
              <a:rPr lang="fr-FR" sz="1200" dirty="0" err="1" smtClean="0">
                <a:solidFill>
                  <a:srgbClr val="7030A0"/>
                </a:solidFill>
              </a:rPr>
              <a:t>int</a:t>
            </a:r>
            <a:r>
              <a:rPr lang="fr-FR" sz="1200" dirty="0" smtClean="0">
                <a:solidFill>
                  <a:srgbClr val="7030A0"/>
                </a:solidFill>
              </a:rPr>
              <a:t> </a:t>
            </a:r>
            <a:r>
              <a:rPr lang="fr-FR" sz="1200" dirty="0" err="1" smtClean="0"/>
              <a:t>Capteur_IR_Droit</a:t>
            </a:r>
            <a:r>
              <a:rPr lang="fr-FR" sz="1200" dirty="0" smtClean="0"/>
              <a:t>(){   //Retourne l'état du capteur IR droit                </a:t>
            </a:r>
            <a:r>
              <a:rPr lang="fr-FR" sz="1200" dirty="0" smtClean="0">
                <a:solidFill>
                  <a:srgbClr val="0070C0"/>
                </a:solidFill>
              </a:rPr>
              <a:t>return</a:t>
            </a:r>
            <a:r>
              <a:rPr lang="fr-FR" sz="1200" dirty="0" smtClean="0"/>
              <a:t> </a:t>
            </a:r>
            <a:r>
              <a:rPr lang="fr-FR" sz="1200" dirty="0" err="1" smtClean="0"/>
              <a:t>iCaptD</a:t>
            </a:r>
            <a:r>
              <a:rPr lang="fr-FR" sz="1200" dirty="0" smtClean="0"/>
              <a:t>;</a:t>
            </a:r>
          </a:p>
          <a:p>
            <a:r>
              <a:rPr lang="fr-FR" sz="1200" dirty="0" smtClean="0"/>
              <a:t>}</a:t>
            </a:r>
            <a:endParaRPr lang="fr-FR" sz="1200" dirty="0"/>
          </a:p>
          <a:p>
            <a:endParaRPr lang="fr-FR" sz="1200" dirty="0" smtClean="0"/>
          </a:p>
          <a:p>
            <a:r>
              <a:rPr lang="fr-FR" sz="1200" b="1" u="sng" dirty="0" smtClean="0"/>
              <a:t>Handler dans la classe Robot:</a:t>
            </a:r>
          </a:p>
          <a:p>
            <a:r>
              <a:rPr lang="fr-FR" sz="1200" dirty="0" err="1" smtClean="0">
                <a:solidFill>
                  <a:srgbClr val="7030A0"/>
                </a:solidFill>
              </a:rPr>
              <a:t>static</a:t>
            </a:r>
            <a:r>
              <a:rPr lang="fr-FR" sz="1200" dirty="0" smtClean="0">
                <a:solidFill>
                  <a:srgbClr val="7030A0"/>
                </a:solidFill>
              </a:rPr>
              <a:t> public </a:t>
            </a:r>
            <a:r>
              <a:rPr lang="fr-FR" sz="1200" dirty="0" smtClean="0"/>
              <a:t>Handler </a:t>
            </a:r>
            <a:r>
              <a:rPr lang="fr-FR" sz="1200" dirty="0" err="1" smtClean="0"/>
              <a:t>mHandler</a:t>
            </a:r>
            <a:r>
              <a:rPr lang="fr-FR" sz="1200" dirty="0" smtClean="0"/>
              <a:t> = </a:t>
            </a:r>
            <a:r>
              <a:rPr lang="fr-FR" sz="1200" dirty="0" smtClean="0">
                <a:solidFill>
                  <a:srgbClr val="0070C0"/>
                </a:solidFill>
              </a:rPr>
              <a:t>new</a:t>
            </a:r>
            <a:r>
              <a:rPr lang="fr-FR" sz="1200" dirty="0" smtClean="0"/>
              <a:t> Handler() {</a:t>
            </a:r>
          </a:p>
          <a:p>
            <a:r>
              <a:rPr lang="fr-FR" sz="1200" dirty="0" smtClean="0"/>
              <a:t>        </a:t>
            </a:r>
            <a:r>
              <a:rPr lang="fr-FR" sz="1200" dirty="0" smtClean="0">
                <a:solidFill>
                  <a:srgbClr val="7030A0"/>
                </a:solidFill>
              </a:rPr>
              <a:t>public </a:t>
            </a:r>
            <a:r>
              <a:rPr lang="fr-FR" sz="1200" dirty="0" err="1" smtClean="0">
                <a:solidFill>
                  <a:srgbClr val="7030A0"/>
                </a:solidFill>
              </a:rPr>
              <a:t>void</a:t>
            </a:r>
            <a:r>
              <a:rPr lang="fr-FR" sz="1200" dirty="0" smtClean="0">
                <a:solidFill>
                  <a:srgbClr val="7030A0"/>
                </a:solidFill>
              </a:rPr>
              <a:t> </a:t>
            </a:r>
            <a:r>
              <a:rPr lang="fr-FR" sz="1200" dirty="0" err="1" smtClean="0"/>
              <a:t>handleMessage</a:t>
            </a:r>
            <a:r>
              <a:rPr lang="fr-FR" sz="1200" dirty="0" smtClean="0"/>
              <a:t>(Message </a:t>
            </a:r>
            <a:r>
              <a:rPr lang="fr-FR" sz="1200" dirty="0" err="1" smtClean="0"/>
              <a:t>msg</a:t>
            </a:r>
            <a:r>
              <a:rPr lang="fr-FR" sz="1200" dirty="0" smtClean="0"/>
              <a:t>) {</a:t>
            </a:r>
          </a:p>
          <a:p>
            <a:r>
              <a:rPr lang="fr-FR" sz="1200" dirty="0" smtClean="0"/>
              <a:t>            </a:t>
            </a:r>
            <a:r>
              <a:rPr lang="fr-FR" sz="1200" dirty="0" smtClean="0">
                <a:solidFill>
                  <a:srgbClr val="7030A0"/>
                </a:solidFill>
              </a:rPr>
              <a:t>String</a:t>
            </a:r>
            <a:r>
              <a:rPr lang="fr-FR" sz="1200" dirty="0" smtClean="0"/>
              <a:t> </a:t>
            </a:r>
            <a:r>
              <a:rPr lang="fr-FR" sz="1200" dirty="0" err="1" smtClean="0"/>
              <a:t>myString</a:t>
            </a:r>
            <a:r>
              <a:rPr lang="fr-FR" sz="1200" dirty="0" smtClean="0"/>
              <a:t>= (String) msg.obj;</a:t>
            </a:r>
          </a:p>
          <a:p>
            <a:r>
              <a:rPr lang="fr-FR" sz="1200" dirty="0" smtClean="0"/>
              <a:t>            </a:t>
            </a:r>
            <a:r>
              <a:rPr lang="fr-FR" sz="1200" dirty="0" err="1" smtClean="0"/>
              <a:t>iCaptD</a:t>
            </a:r>
            <a:r>
              <a:rPr lang="fr-FR" sz="1200" dirty="0" smtClean="0"/>
              <a:t> = </a:t>
            </a:r>
            <a:r>
              <a:rPr lang="fr-FR" sz="1200" dirty="0" err="1" smtClean="0"/>
              <a:t>Integer.parseInt</a:t>
            </a:r>
            <a:r>
              <a:rPr lang="fr-FR" sz="1200" dirty="0" smtClean="0"/>
              <a:t>(</a:t>
            </a:r>
            <a:r>
              <a:rPr lang="fr-FR" sz="1200" dirty="0" err="1" smtClean="0"/>
              <a:t>myString.substring</a:t>
            </a:r>
            <a:r>
              <a:rPr lang="fr-FR" sz="1200" dirty="0" smtClean="0"/>
              <a:t>(0,1));</a:t>
            </a:r>
          </a:p>
          <a:p>
            <a:r>
              <a:rPr lang="fr-FR" sz="1200" dirty="0" smtClean="0"/>
              <a:t>            </a:t>
            </a:r>
            <a:r>
              <a:rPr lang="fr-FR" sz="1200" dirty="0" err="1" smtClean="0"/>
              <a:t>iCaptG</a:t>
            </a:r>
            <a:r>
              <a:rPr lang="fr-FR" sz="1200" dirty="0" smtClean="0"/>
              <a:t> = </a:t>
            </a:r>
            <a:r>
              <a:rPr lang="fr-FR" sz="1200" dirty="0" err="1" smtClean="0"/>
              <a:t>Integer.parseInt</a:t>
            </a:r>
            <a:r>
              <a:rPr lang="fr-FR" sz="1200" dirty="0" smtClean="0"/>
              <a:t>(</a:t>
            </a:r>
            <a:r>
              <a:rPr lang="fr-FR" sz="1200" dirty="0" err="1" smtClean="0"/>
              <a:t>myString.substring</a:t>
            </a:r>
            <a:r>
              <a:rPr lang="fr-FR" sz="1200" dirty="0" smtClean="0"/>
              <a:t>(1,2));</a:t>
            </a:r>
          </a:p>
          <a:p>
            <a:r>
              <a:rPr lang="fr-FR" sz="1200" dirty="0" smtClean="0"/>
              <a:t>            </a:t>
            </a:r>
            <a:r>
              <a:rPr lang="fr-FR" sz="1200" dirty="0" err="1" smtClean="0"/>
              <a:t>iCaptA</a:t>
            </a:r>
            <a:r>
              <a:rPr lang="fr-FR" sz="1200" dirty="0" smtClean="0"/>
              <a:t> = </a:t>
            </a:r>
            <a:r>
              <a:rPr lang="fr-FR" sz="1200" dirty="0" err="1" smtClean="0"/>
              <a:t>Integer.parseInt</a:t>
            </a:r>
            <a:r>
              <a:rPr lang="fr-FR" sz="1200" dirty="0" smtClean="0"/>
              <a:t>(</a:t>
            </a:r>
            <a:r>
              <a:rPr lang="fr-FR" sz="1200" dirty="0" err="1" smtClean="0"/>
              <a:t>myString.substring</a:t>
            </a:r>
            <a:r>
              <a:rPr lang="fr-FR" sz="1200" dirty="0" smtClean="0"/>
              <a:t>(2,3));</a:t>
            </a:r>
          </a:p>
          <a:p>
            <a:r>
              <a:rPr lang="fr-FR" sz="1200" dirty="0" smtClean="0"/>
              <a:t>            </a:t>
            </a:r>
            <a:r>
              <a:rPr lang="fr-FR" sz="1200" dirty="0" err="1" smtClean="0"/>
              <a:t>iDistance</a:t>
            </a:r>
            <a:r>
              <a:rPr lang="fr-FR" sz="1200" dirty="0" smtClean="0"/>
              <a:t> = </a:t>
            </a:r>
            <a:r>
              <a:rPr lang="fr-FR" sz="1200" dirty="0" err="1" smtClean="0"/>
              <a:t>Integer.parseInt</a:t>
            </a:r>
            <a:r>
              <a:rPr lang="fr-FR" sz="1200" dirty="0" smtClean="0"/>
              <a:t>(</a:t>
            </a:r>
            <a:r>
              <a:rPr lang="fr-FR" sz="1200" dirty="0" err="1" smtClean="0"/>
              <a:t>myString.substring</a:t>
            </a:r>
            <a:r>
              <a:rPr lang="fr-FR" sz="1200" dirty="0" smtClean="0"/>
              <a:t>(3,6));</a:t>
            </a:r>
          </a:p>
          <a:p>
            <a:r>
              <a:rPr lang="fr-FR" sz="1200" dirty="0" smtClean="0"/>
              <a:t>        }</a:t>
            </a:r>
          </a:p>
          <a:p>
            <a:r>
              <a:rPr lang="fr-FR" sz="1200" dirty="0" smtClean="0"/>
              <a:t>    };</a:t>
            </a:r>
          </a:p>
          <a:p>
            <a:endParaRPr lang="fr-FR" sz="1200" b="1" u="sng" dirty="0" smtClean="0"/>
          </a:p>
          <a:p>
            <a:r>
              <a:rPr lang="fr-FR" sz="1200" b="1" u="sng" dirty="0" smtClean="0"/>
              <a:t>Appel de </a:t>
            </a:r>
            <a:r>
              <a:rPr lang="fr-FR" sz="1200" b="1" u="sng" dirty="0" err="1" smtClean="0"/>
              <a:t>sendMessage</a:t>
            </a:r>
            <a:r>
              <a:rPr lang="fr-FR" sz="1200" b="1" u="sng" dirty="0" smtClean="0"/>
              <a:t>() dans la méthode </a:t>
            </a:r>
            <a:r>
              <a:rPr lang="fr-FR" sz="1200" b="1" u="sng" dirty="0" err="1" smtClean="0"/>
              <a:t>reception</a:t>
            </a:r>
            <a:r>
              <a:rPr lang="fr-FR" sz="1200" b="1" u="sng" dirty="0" smtClean="0"/>
              <a:t>() de Bluetooth:</a:t>
            </a:r>
          </a:p>
          <a:p>
            <a:r>
              <a:rPr lang="fr-FR" sz="1200" dirty="0" err="1" smtClean="0">
                <a:solidFill>
                  <a:srgbClr val="7030A0"/>
                </a:solidFill>
              </a:rPr>
              <a:t>private</a:t>
            </a:r>
            <a:r>
              <a:rPr lang="fr-FR" sz="1200" dirty="0" smtClean="0">
                <a:solidFill>
                  <a:srgbClr val="7030A0"/>
                </a:solidFill>
              </a:rPr>
              <a:t> String </a:t>
            </a:r>
            <a:r>
              <a:rPr lang="fr-FR" sz="1200" dirty="0" err="1" smtClean="0"/>
              <a:t>reception</a:t>
            </a:r>
            <a:r>
              <a:rPr lang="fr-FR" sz="1200" dirty="0" smtClean="0"/>
              <a:t>()    {</a:t>
            </a:r>
          </a:p>
          <a:p>
            <a:r>
              <a:rPr lang="fr-FR" sz="1200" dirty="0" smtClean="0"/>
              <a:t>…</a:t>
            </a:r>
          </a:p>
          <a:p>
            <a:r>
              <a:rPr lang="fr-FR" sz="1200" dirty="0" smtClean="0"/>
              <a:t>Message </a:t>
            </a:r>
            <a:r>
              <a:rPr lang="fr-FR" sz="1200" dirty="0" err="1" smtClean="0"/>
              <a:t>msg</a:t>
            </a:r>
            <a:r>
              <a:rPr lang="fr-FR" sz="1200" dirty="0" smtClean="0"/>
              <a:t> =</a:t>
            </a:r>
            <a:r>
              <a:rPr lang="fr-FR" sz="1200" dirty="0" err="1" smtClean="0"/>
              <a:t>strTrameLu</a:t>
            </a:r>
            <a:r>
              <a:rPr lang="fr-FR" sz="1200" dirty="0" smtClean="0"/>
              <a:t> </a:t>
            </a:r>
          </a:p>
          <a:p>
            <a:r>
              <a:rPr lang="fr-FR" sz="1200" dirty="0" err="1" smtClean="0"/>
              <a:t>mHandler.sendMessage</a:t>
            </a:r>
            <a:r>
              <a:rPr lang="fr-FR" sz="1200" dirty="0" smtClean="0"/>
              <a:t>(</a:t>
            </a:r>
            <a:r>
              <a:rPr lang="fr-FR" sz="1200" dirty="0" err="1" smtClean="0"/>
              <a:t>msg</a:t>
            </a:r>
            <a:r>
              <a:rPr lang="fr-FR" sz="1200" dirty="0" smtClean="0"/>
              <a:t>);</a:t>
            </a:r>
          </a:p>
          <a:p>
            <a:r>
              <a:rPr lang="fr-FR" sz="1200" dirty="0" smtClean="0"/>
              <a:t>…</a:t>
            </a:r>
          </a:p>
          <a:p>
            <a:r>
              <a:rPr lang="fr-FR" sz="1200" dirty="0" smtClean="0"/>
              <a:t>}</a:t>
            </a:r>
          </a:p>
          <a:p>
            <a:endParaRPr lang="fr-FR" sz="1200" dirty="0"/>
          </a:p>
          <a:p>
            <a:endParaRPr lang="fr-FR" sz="1200" dirty="0" smtClean="0"/>
          </a:p>
          <a:p>
            <a:endParaRPr lang="fr-FR" sz="1200" dirty="0"/>
          </a:p>
        </p:txBody>
      </p:sp>
      <p:sp>
        <p:nvSpPr>
          <p:cNvPr id="23" name="Flèche courbée vers le haut 22"/>
          <p:cNvSpPr/>
          <p:nvPr/>
        </p:nvSpPr>
        <p:spPr>
          <a:xfrm rot="16200000">
            <a:off x="2904359" y="3026161"/>
            <a:ext cx="3274671" cy="1477141"/>
          </a:xfrm>
          <a:prstGeom prst="curved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863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Envoi des commandes </a:t>
            </a:r>
            <a:r>
              <a:rPr lang="fr-FR" b="1" dirty="0" smtClean="0"/>
              <a:t>Bluetooth</a:t>
            </a:r>
            <a:endParaRPr lang="fr-FR" dirty="0"/>
          </a:p>
        </p:txBody>
      </p:sp>
      <p:sp>
        <p:nvSpPr>
          <p:cNvPr id="4" name="Rectangle 3"/>
          <p:cNvSpPr/>
          <p:nvPr/>
        </p:nvSpPr>
        <p:spPr>
          <a:xfrm>
            <a:off x="643811" y="2346130"/>
            <a:ext cx="326572" cy="31724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/>
          <p:cNvSpPr/>
          <p:nvPr/>
        </p:nvSpPr>
        <p:spPr>
          <a:xfrm>
            <a:off x="2654807" y="2458098"/>
            <a:ext cx="326572" cy="30604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6" name="Connecteur droit avec flèche 5"/>
          <p:cNvCxnSpPr/>
          <p:nvPr/>
        </p:nvCxnSpPr>
        <p:spPr>
          <a:xfrm flipV="1">
            <a:off x="970383" y="2454648"/>
            <a:ext cx="1684424" cy="34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Connecteur droit avec flèche 6"/>
          <p:cNvCxnSpPr>
            <a:stCxn id="5" idx="2"/>
          </p:cNvCxnSpPr>
          <p:nvPr/>
        </p:nvCxnSpPr>
        <p:spPr>
          <a:xfrm flipH="1">
            <a:off x="970384" y="5518538"/>
            <a:ext cx="1847709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/>
          <p:cNvCxnSpPr/>
          <p:nvPr/>
        </p:nvCxnSpPr>
        <p:spPr>
          <a:xfrm>
            <a:off x="807097" y="2050069"/>
            <a:ext cx="0" cy="38442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cteur droit 8"/>
          <p:cNvCxnSpPr/>
          <p:nvPr/>
        </p:nvCxnSpPr>
        <p:spPr>
          <a:xfrm>
            <a:off x="2818093" y="2066212"/>
            <a:ext cx="3110" cy="38442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4704287" y="2591159"/>
            <a:ext cx="326572" cy="28104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1" name="Connecteur droit avec flèche 10"/>
          <p:cNvCxnSpPr/>
          <p:nvPr/>
        </p:nvCxnSpPr>
        <p:spPr>
          <a:xfrm>
            <a:off x="2981379" y="2626813"/>
            <a:ext cx="17056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cteur droit avec flèche 11"/>
          <p:cNvCxnSpPr/>
          <p:nvPr/>
        </p:nvCxnSpPr>
        <p:spPr>
          <a:xfrm flipH="1" flipV="1">
            <a:off x="3000695" y="5401580"/>
            <a:ext cx="1703592" cy="62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Imag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463" y="2059313"/>
            <a:ext cx="6097" cy="3853006"/>
          </a:xfrm>
          <a:prstGeom prst="rect">
            <a:avLst/>
          </a:prstGeom>
        </p:spPr>
      </p:pic>
      <p:sp>
        <p:nvSpPr>
          <p:cNvPr id="14" name="ZoneTexte 13"/>
          <p:cNvSpPr txBox="1"/>
          <p:nvPr/>
        </p:nvSpPr>
        <p:spPr>
          <a:xfrm>
            <a:off x="1226656" y="2192241"/>
            <a:ext cx="161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 err="1" smtClean="0"/>
              <a:t>ControleMoteur</a:t>
            </a:r>
            <a:r>
              <a:rPr lang="fr-FR" sz="1400" dirty="0" smtClean="0"/>
              <a:t>()</a:t>
            </a:r>
            <a:endParaRPr lang="fr-FR" sz="1400" dirty="0"/>
          </a:p>
        </p:txBody>
      </p:sp>
      <p:sp>
        <p:nvSpPr>
          <p:cNvPr id="15" name="ZoneTexte 14"/>
          <p:cNvSpPr txBox="1"/>
          <p:nvPr/>
        </p:nvSpPr>
        <p:spPr>
          <a:xfrm>
            <a:off x="3695878" y="2319036"/>
            <a:ext cx="1613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dirty="0"/>
              <a:t>e</a:t>
            </a:r>
            <a:r>
              <a:rPr lang="fr-FR" sz="1400" dirty="0" smtClean="0"/>
              <a:t>nvoi()</a:t>
            </a:r>
            <a:endParaRPr lang="fr-FR" sz="1400" dirty="0"/>
          </a:p>
        </p:txBody>
      </p:sp>
      <p:sp>
        <p:nvSpPr>
          <p:cNvPr id="16" name="ZoneTexte 15"/>
          <p:cNvSpPr txBox="1"/>
          <p:nvPr/>
        </p:nvSpPr>
        <p:spPr>
          <a:xfrm>
            <a:off x="4047180" y="1713794"/>
            <a:ext cx="16345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 smtClean="0">
                <a:solidFill>
                  <a:srgbClr val="7030A0"/>
                </a:solidFill>
              </a:rPr>
              <a:t>mBluetooth</a:t>
            </a:r>
            <a:endParaRPr lang="fr-FR" dirty="0">
              <a:solidFill>
                <a:srgbClr val="7030A0"/>
              </a:solidFill>
            </a:endParaRPr>
          </a:p>
        </p:txBody>
      </p:sp>
      <p:sp>
        <p:nvSpPr>
          <p:cNvPr id="17" name="ZoneTexte 16"/>
          <p:cNvSpPr txBox="1"/>
          <p:nvPr/>
        </p:nvSpPr>
        <p:spPr>
          <a:xfrm>
            <a:off x="5238865" y="2464151"/>
            <a:ext cx="519636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u="sng" dirty="0" smtClean="0"/>
              <a:t>Appel de la méthode </a:t>
            </a:r>
            <a:r>
              <a:rPr lang="fr-FR" sz="1400" b="1" u="sng" dirty="0" err="1" smtClean="0"/>
              <a:t>ControleMoteur</a:t>
            </a:r>
            <a:r>
              <a:rPr lang="fr-FR" sz="1400" b="1" u="sng" dirty="0" smtClean="0"/>
              <a:t>()</a:t>
            </a:r>
            <a:r>
              <a:rPr lang="fr-FR" sz="1400" dirty="0" smtClean="0"/>
              <a:t>:</a:t>
            </a:r>
          </a:p>
          <a:p>
            <a:endParaRPr lang="fr-FR" sz="1400" dirty="0" smtClean="0">
              <a:solidFill>
                <a:srgbClr val="7030A0"/>
              </a:solidFill>
            </a:endParaRPr>
          </a:p>
          <a:p>
            <a:r>
              <a:rPr lang="fr-FR" sz="1400" dirty="0" err="1" smtClean="0">
                <a:solidFill>
                  <a:srgbClr val="7030A0"/>
                </a:solidFill>
              </a:rPr>
              <a:t>mRobot</a:t>
            </a:r>
            <a:r>
              <a:rPr lang="fr-FR" sz="1400" dirty="0" err="1" smtClean="0"/>
              <a:t>.ControleMoteur</a:t>
            </a:r>
            <a:r>
              <a:rPr lang="fr-FR" sz="1400" dirty="0" smtClean="0"/>
              <a:t>(</a:t>
            </a:r>
            <a:r>
              <a:rPr lang="fr-FR" sz="1400" dirty="0" err="1" smtClean="0"/>
              <a:t>iVitesseMD</a:t>
            </a:r>
            <a:r>
              <a:rPr lang="fr-FR" sz="1400" dirty="0" smtClean="0"/>
              <a:t>, </a:t>
            </a:r>
            <a:r>
              <a:rPr lang="fr-FR" sz="1400" dirty="0" err="1" smtClean="0"/>
              <a:t>iVitesseMG</a:t>
            </a:r>
            <a:r>
              <a:rPr lang="fr-FR" sz="1400" dirty="0" smtClean="0"/>
              <a:t>, </a:t>
            </a:r>
            <a:r>
              <a:rPr lang="fr-FR" sz="1400" dirty="0" err="1" smtClean="0"/>
              <a:t>iSensMD</a:t>
            </a:r>
            <a:r>
              <a:rPr lang="fr-FR" sz="1400" dirty="0" smtClean="0"/>
              <a:t>, </a:t>
            </a:r>
            <a:r>
              <a:rPr lang="fr-FR" sz="1400" dirty="0" err="1" smtClean="0"/>
              <a:t>iSensMG</a:t>
            </a:r>
            <a:r>
              <a:rPr lang="fr-FR" sz="1400" dirty="0" smtClean="0"/>
              <a:t>);</a:t>
            </a:r>
          </a:p>
          <a:p>
            <a:endParaRPr lang="fr-FR" sz="1400" dirty="0"/>
          </a:p>
          <a:p>
            <a:r>
              <a:rPr lang="fr-FR" sz="1400" b="1" u="sng" dirty="0" smtClean="0"/>
              <a:t>Définition de la méthode </a:t>
            </a:r>
            <a:r>
              <a:rPr lang="fr-FR" sz="1400" b="1" u="sng" dirty="0" err="1" smtClean="0"/>
              <a:t>ControleMoteur</a:t>
            </a:r>
            <a:r>
              <a:rPr lang="fr-FR" sz="1400" b="1" u="sng" dirty="0" smtClean="0"/>
              <a:t>() (Classe Robot) :</a:t>
            </a:r>
          </a:p>
          <a:p>
            <a:endParaRPr lang="fr-FR" sz="1400" dirty="0" smtClean="0"/>
          </a:p>
          <a:p>
            <a:r>
              <a:rPr lang="fr-FR" sz="1400" dirty="0" smtClean="0">
                <a:solidFill>
                  <a:srgbClr val="7030A0"/>
                </a:solidFill>
              </a:rPr>
              <a:t>public </a:t>
            </a:r>
            <a:r>
              <a:rPr lang="fr-FR" sz="1400" dirty="0" err="1" smtClean="0">
                <a:solidFill>
                  <a:srgbClr val="7030A0"/>
                </a:solidFill>
              </a:rPr>
              <a:t>void</a:t>
            </a:r>
            <a:r>
              <a:rPr lang="fr-FR" sz="1400" dirty="0" smtClean="0">
                <a:solidFill>
                  <a:srgbClr val="7030A0"/>
                </a:solidFill>
              </a:rPr>
              <a:t> </a:t>
            </a:r>
            <a:r>
              <a:rPr lang="fr-FR" sz="1400" dirty="0" err="1" smtClean="0"/>
              <a:t>ControleMoteur</a:t>
            </a:r>
            <a:r>
              <a:rPr lang="fr-FR" sz="1400" dirty="0" smtClean="0"/>
              <a:t>(</a:t>
            </a:r>
            <a:r>
              <a:rPr lang="fr-FR" sz="1400" dirty="0" err="1" smtClean="0">
                <a:solidFill>
                  <a:srgbClr val="7030A0"/>
                </a:solidFill>
              </a:rPr>
              <a:t>int</a:t>
            </a:r>
            <a:r>
              <a:rPr lang="fr-FR" sz="1400" dirty="0" smtClean="0"/>
              <a:t> </a:t>
            </a:r>
            <a:r>
              <a:rPr lang="fr-FR" sz="1400" dirty="0" err="1" smtClean="0"/>
              <a:t>iVMD</a:t>
            </a:r>
            <a:r>
              <a:rPr lang="fr-FR" sz="1400" dirty="0" smtClean="0"/>
              <a:t>,</a:t>
            </a:r>
            <a:r>
              <a:rPr lang="fr-FR" sz="1400" dirty="0" smtClean="0">
                <a:solidFill>
                  <a:srgbClr val="7030A0"/>
                </a:solidFill>
              </a:rPr>
              <a:t> </a:t>
            </a:r>
            <a:r>
              <a:rPr lang="fr-FR" sz="1400" dirty="0" err="1" smtClean="0">
                <a:solidFill>
                  <a:srgbClr val="7030A0"/>
                </a:solidFill>
              </a:rPr>
              <a:t>int</a:t>
            </a:r>
            <a:r>
              <a:rPr lang="fr-FR" sz="1400" dirty="0" smtClean="0">
                <a:solidFill>
                  <a:srgbClr val="7030A0"/>
                </a:solidFill>
              </a:rPr>
              <a:t> </a:t>
            </a:r>
            <a:r>
              <a:rPr lang="fr-FR" sz="1400" dirty="0" err="1" smtClean="0"/>
              <a:t>iVMG,</a:t>
            </a:r>
            <a:r>
              <a:rPr lang="fr-FR" sz="1400" dirty="0" err="1" smtClean="0">
                <a:solidFill>
                  <a:srgbClr val="7030A0"/>
                </a:solidFill>
              </a:rPr>
              <a:t>int</a:t>
            </a:r>
            <a:r>
              <a:rPr lang="fr-FR" sz="1400" dirty="0" smtClean="0"/>
              <a:t> </a:t>
            </a:r>
            <a:r>
              <a:rPr lang="fr-FR" sz="1400" dirty="0" err="1" smtClean="0"/>
              <a:t>iSensMD,</a:t>
            </a:r>
            <a:r>
              <a:rPr lang="fr-FR" sz="1400" dirty="0" err="1" smtClean="0">
                <a:solidFill>
                  <a:srgbClr val="7030A0"/>
                </a:solidFill>
              </a:rPr>
              <a:t>int</a:t>
            </a:r>
            <a:r>
              <a:rPr lang="fr-FR" sz="1400" dirty="0" smtClean="0"/>
              <a:t> </a:t>
            </a:r>
            <a:r>
              <a:rPr lang="fr-FR" sz="1400" dirty="0" err="1" smtClean="0"/>
              <a:t>iSensMG</a:t>
            </a:r>
            <a:r>
              <a:rPr lang="fr-FR" sz="1400" dirty="0" smtClean="0"/>
              <a:t>) {</a:t>
            </a:r>
          </a:p>
          <a:p>
            <a:r>
              <a:rPr lang="fr-FR" sz="1400" dirty="0" smtClean="0"/>
              <a:t>            </a:t>
            </a:r>
            <a:r>
              <a:rPr lang="fr-FR" sz="1400" dirty="0" err="1" smtClean="0"/>
              <a:t>strTrameEnvoi</a:t>
            </a:r>
            <a:r>
              <a:rPr lang="fr-FR" sz="1400" dirty="0" smtClean="0"/>
              <a:t> = </a:t>
            </a:r>
            <a:r>
              <a:rPr lang="fr-FR" sz="1400" dirty="0" err="1" smtClean="0"/>
              <a:t>String.format</a:t>
            </a:r>
            <a:r>
              <a:rPr lang="fr-FR" sz="1400" dirty="0" smtClean="0"/>
              <a:t>("</a:t>
            </a:r>
            <a:r>
              <a:rPr lang="fr-FR" sz="1400" dirty="0" smtClean="0">
                <a:solidFill>
                  <a:srgbClr val="00B050"/>
                </a:solidFill>
              </a:rPr>
              <a:t>%3d%3d%d%d</a:t>
            </a:r>
            <a:r>
              <a:rPr lang="fr-FR" sz="1400" dirty="0" smtClean="0"/>
              <a:t>", </a:t>
            </a:r>
            <a:r>
              <a:rPr lang="fr-FR" sz="1400" dirty="0" err="1" smtClean="0"/>
              <a:t>iVMD</a:t>
            </a:r>
            <a:r>
              <a:rPr lang="fr-FR" sz="1400" dirty="0" smtClean="0"/>
              <a:t>, </a:t>
            </a:r>
            <a:r>
              <a:rPr lang="fr-FR" sz="1400" dirty="0" err="1" smtClean="0"/>
              <a:t>iVMG</a:t>
            </a:r>
            <a:r>
              <a:rPr lang="fr-FR" sz="1400" dirty="0" smtClean="0"/>
              <a:t>, </a:t>
            </a:r>
            <a:r>
              <a:rPr lang="fr-FR" sz="1400" dirty="0" err="1" smtClean="0"/>
              <a:t>iSensMD</a:t>
            </a:r>
            <a:r>
              <a:rPr lang="fr-FR" sz="1400" dirty="0" smtClean="0"/>
              <a:t>, </a:t>
            </a:r>
            <a:r>
              <a:rPr lang="fr-FR" sz="1400" dirty="0" err="1" smtClean="0"/>
              <a:t>iSensMG</a:t>
            </a:r>
            <a:r>
              <a:rPr lang="fr-FR" sz="1400" dirty="0" smtClean="0"/>
              <a:t>) + "</a:t>
            </a:r>
            <a:r>
              <a:rPr lang="fr-FR" sz="1400" dirty="0" smtClean="0">
                <a:solidFill>
                  <a:srgbClr val="7030A0"/>
                </a:solidFill>
              </a:rPr>
              <a:t>\0</a:t>
            </a:r>
            <a:r>
              <a:rPr lang="fr-FR" sz="1400" dirty="0" smtClean="0"/>
              <a:t>";	 </a:t>
            </a:r>
            <a:r>
              <a:rPr lang="fr-FR" sz="1400" dirty="0" smtClean="0">
                <a:solidFill>
                  <a:srgbClr val="00B050"/>
                </a:solidFill>
              </a:rPr>
              <a:t>//Conversion en type string </a:t>
            </a:r>
            <a:r>
              <a:rPr lang="fr-FR" sz="1400" dirty="0" smtClean="0"/>
              <a:t>des commandes moteur</a:t>
            </a:r>
          </a:p>
          <a:p>
            <a:r>
              <a:rPr lang="fr-FR" sz="1400" dirty="0" smtClean="0"/>
              <a:t>            </a:t>
            </a:r>
            <a:r>
              <a:rPr lang="fr-FR" sz="1400" dirty="0" err="1" smtClean="0">
                <a:solidFill>
                  <a:srgbClr val="7030A0"/>
                </a:solidFill>
              </a:rPr>
              <a:t>mBluetooth</a:t>
            </a:r>
            <a:r>
              <a:rPr lang="fr-FR" sz="1400" dirty="0" err="1" smtClean="0"/>
              <a:t>.envoi</a:t>
            </a:r>
            <a:r>
              <a:rPr lang="fr-FR" sz="1400" dirty="0" smtClean="0"/>
              <a:t>(</a:t>
            </a:r>
            <a:r>
              <a:rPr lang="fr-FR" sz="1400" dirty="0" err="1" smtClean="0"/>
              <a:t>strTrameEnvoi</a:t>
            </a:r>
            <a:r>
              <a:rPr lang="fr-FR" sz="1400" dirty="0" smtClean="0"/>
              <a:t>); </a:t>
            </a:r>
            <a:r>
              <a:rPr lang="fr-FR" sz="1400" dirty="0" smtClean="0">
                <a:solidFill>
                  <a:srgbClr val="00B050"/>
                </a:solidFill>
              </a:rPr>
              <a:t>//Appel de la méthode </a:t>
            </a:r>
            <a:r>
              <a:rPr lang="fr-FR" sz="1400" dirty="0" smtClean="0">
                <a:solidFill>
                  <a:schemeClr val="accent3">
                    <a:lumMod val="75000"/>
                  </a:schemeClr>
                </a:solidFill>
              </a:rPr>
              <a:t>envoi par l'objet de classe Bluetooth</a:t>
            </a:r>
          </a:p>
          <a:p>
            <a:r>
              <a:rPr lang="fr-FR" sz="1400" dirty="0" smtClean="0"/>
              <a:t>    }</a:t>
            </a:r>
            <a:endParaRPr lang="fr-FR" sz="1400" dirty="0"/>
          </a:p>
        </p:txBody>
      </p:sp>
      <p:sp>
        <p:nvSpPr>
          <p:cNvPr id="19" name="ZoneTexte 18"/>
          <p:cNvSpPr txBox="1"/>
          <p:nvPr/>
        </p:nvSpPr>
        <p:spPr>
          <a:xfrm>
            <a:off x="2554998" y="1689981"/>
            <a:ext cx="16453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err="1" smtClean="0">
                <a:solidFill>
                  <a:srgbClr val="7030A0"/>
                </a:solidFill>
              </a:rPr>
              <a:t>mRobot</a:t>
            </a:r>
            <a:endParaRPr lang="fr-FR" dirty="0">
              <a:solidFill>
                <a:srgbClr val="7030A0"/>
              </a:solidFill>
            </a:endParaRPr>
          </a:p>
        </p:txBody>
      </p:sp>
      <p:sp>
        <p:nvSpPr>
          <p:cNvPr id="20" name="ZoneTexte 19"/>
          <p:cNvSpPr txBox="1"/>
          <p:nvPr/>
        </p:nvSpPr>
        <p:spPr>
          <a:xfrm>
            <a:off x="157429" y="1689981"/>
            <a:ext cx="1299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 smtClean="0">
                <a:solidFill>
                  <a:srgbClr val="7030A0"/>
                </a:solidFill>
              </a:rPr>
              <a:t>Activity</a:t>
            </a:r>
            <a:endParaRPr lang="fr-FR" dirty="0">
              <a:solidFill>
                <a:srgbClr val="7030A0"/>
              </a:solidFill>
            </a:endParaRPr>
          </a:p>
        </p:txBody>
      </p:sp>
      <p:cxnSp>
        <p:nvCxnSpPr>
          <p:cNvPr id="21" name="Connecteur droit 20"/>
          <p:cNvCxnSpPr/>
          <p:nvPr/>
        </p:nvCxnSpPr>
        <p:spPr>
          <a:xfrm>
            <a:off x="4853872" y="2129293"/>
            <a:ext cx="3110" cy="384421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154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b="1" dirty="0"/>
              <a:t>Envoi et réception Bluetooth du robot</a:t>
            </a:r>
            <a:endParaRPr lang="fr-FR" dirty="0"/>
          </a:p>
        </p:txBody>
      </p:sp>
      <p:sp>
        <p:nvSpPr>
          <p:cNvPr id="4" name="ZoneTexte 3"/>
          <p:cNvSpPr txBox="1"/>
          <p:nvPr/>
        </p:nvSpPr>
        <p:spPr>
          <a:xfrm>
            <a:off x="188495" y="1516566"/>
            <a:ext cx="488423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i="1" u="sng" dirty="0" smtClean="0">
                <a:solidFill>
                  <a:srgbClr val="00B0F0"/>
                </a:solidFill>
              </a:rPr>
              <a:t>Décodage de la trame Bluetooth</a:t>
            </a:r>
          </a:p>
          <a:p>
            <a:endParaRPr lang="fr-FR" sz="1400" dirty="0" smtClean="0"/>
          </a:p>
          <a:p>
            <a:r>
              <a:rPr lang="fr-FR" sz="1400" dirty="0" smtClean="0">
                <a:solidFill>
                  <a:srgbClr val="00B050"/>
                </a:solidFill>
              </a:rPr>
              <a:t>//Lecture de la trame</a:t>
            </a:r>
            <a:endParaRPr lang="fr-FR" sz="1400" dirty="0">
              <a:solidFill>
                <a:srgbClr val="00B050"/>
              </a:solidFill>
            </a:endParaRPr>
          </a:p>
          <a:p>
            <a:r>
              <a:rPr lang="fr-FR" sz="1400" dirty="0" err="1"/>
              <a:t>strTrame</a:t>
            </a:r>
            <a:r>
              <a:rPr lang="fr-FR" sz="1400" dirty="0"/>
              <a:t>[</a:t>
            </a:r>
            <a:r>
              <a:rPr lang="fr-FR" sz="1400" dirty="0" err="1"/>
              <a:t>iBclReception</a:t>
            </a:r>
            <a:r>
              <a:rPr lang="fr-FR" sz="1400" dirty="0"/>
              <a:t>] = </a:t>
            </a:r>
            <a:r>
              <a:rPr lang="fr-FR" sz="1400" dirty="0" err="1">
                <a:solidFill>
                  <a:srgbClr val="7030A0"/>
                </a:solidFill>
              </a:rPr>
              <a:t>BLUETOOTH</a:t>
            </a:r>
            <a:r>
              <a:rPr lang="fr-FR" sz="1400" dirty="0" err="1"/>
              <a:t>.read</a:t>
            </a:r>
            <a:r>
              <a:rPr lang="fr-FR" sz="1400" dirty="0"/>
              <a:t>(); </a:t>
            </a:r>
            <a:r>
              <a:rPr lang="fr-FR" sz="1400" dirty="0" smtClean="0"/>
              <a:t> </a:t>
            </a:r>
          </a:p>
          <a:p>
            <a:r>
              <a:rPr lang="fr-FR" sz="1400" dirty="0" smtClean="0"/>
              <a:t>….</a:t>
            </a:r>
          </a:p>
          <a:p>
            <a:r>
              <a:rPr lang="fr-FR" sz="1400" dirty="0" smtClean="0">
                <a:solidFill>
                  <a:srgbClr val="0070C0"/>
                </a:solidFill>
              </a:rPr>
              <a:t>if</a:t>
            </a:r>
            <a:r>
              <a:rPr lang="fr-FR" sz="1400" dirty="0" smtClean="0"/>
              <a:t> </a:t>
            </a:r>
            <a:r>
              <a:rPr lang="fr-FR" sz="1400" dirty="0"/>
              <a:t>((</a:t>
            </a:r>
            <a:r>
              <a:rPr lang="fr-FR" sz="1400" dirty="0" err="1"/>
              <a:t>strTrame</a:t>
            </a:r>
            <a:r>
              <a:rPr lang="fr-FR" sz="1400" dirty="0"/>
              <a:t>[</a:t>
            </a:r>
            <a:r>
              <a:rPr lang="fr-FR" sz="1400" dirty="0" err="1"/>
              <a:t>iBclReception</a:t>
            </a:r>
            <a:r>
              <a:rPr lang="fr-FR" sz="1400" dirty="0"/>
              <a:t>] == </a:t>
            </a:r>
            <a:r>
              <a:rPr lang="fr-FR" sz="1400" dirty="0">
                <a:solidFill>
                  <a:schemeClr val="accent3"/>
                </a:solidFill>
              </a:rPr>
              <a:t>'\0'</a:t>
            </a:r>
            <a:r>
              <a:rPr lang="fr-FR" sz="1400" dirty="0"/>
              <a:t>)) { </a:t>
            </a:r>
            <a:r>
              <a:rPr lang="fr-FR" sz="1400" dirty="0" smtClean="0"/>
              <a:t>  </a:t>
            </a:r>
            <a:r>
              <a:rPr lang="fr-FR" sz="1400" dirty="0" smtClean="0">
                <a:solidFill>
                  <a:srgbClr val="00B050"/>
                </a:solidFill>
              </a:rPr>
              <a:t>//</a:t>
            </a:r>
            <a:r>
              <a:rPr lang="fr-FR" sz="1400" dirty="0">
                <a:solidFill>
                  <a:srgbClr val="00B050"/>
                </a:solidFill>
              </a:rPr>
              <a:t>Cherche fin de la trame</a:t>
            </a:r>
          </a:p>
          <a:p>
            <a:r>
              <a:rPr lang="fr-FR" sz="1400" dirty="0" smtClean="0"/>
              <a:t>       </a:t>
            </a:r>
            <a:r>
              <a:rPr lang="fr-FR" sz="1400" dirty="0" err="1" smtClean="0"/>
              <a:t>iBclReception</a:t>
            </a:r>
            <a:r>
              <a:rPr lang="fr-FR" sz="1400" dirty="0" smtClean="0"/>
              <a:t> </a:t>
            </a:r>
            <a:r>
              <a:rPr lang="fr-FR" sz="1400" dirty="0"/>
              <a:t>= 0;</a:t>
            </a:r>
          </a:p>
          <a:p>
            <a:r>
              <a:rPr lang="fr-FR" sz="1400" dirty="0" smtClean="0"/>
              <a:t>}</a:t>
            </a:r>
          </a:p>
          <a:p>
            <a:r>
              <a:rPr lang="fr-FR" sz="1400" dirty="0" err="1">
                <a:solidFill>
                  <a:srgbClr val="0070C0"/>
                </a:solidFill>
              </a:rPr>
              <a:t>else</a:t>
            </a:r>
            <a:r>
              <a:rPr lang="fr-FR" sz="1400" dirty="0"/>
              <a:t> {</a:t>
            </a:r>
          </a:p>
          <a:p>
            <a:r>
              <a:rPr lang="fr-FR" sz="1400" dirty="0" smtClean="0"/>
              <a:t>       </a:t>
            </a:r>
            <a:r>
              <a:rPr lang="fr-FR" sz="1400" dirty="0" err="1" smtClean="0"/>
              <a:t>iBclReception</a:t>
            </a:r>
            <a:r>
              <a:rPr lang="fr-FR" sz="1400" dirty="0"/>
              <a:t>++;</a:t>
            </a:r>
          </a:p>
          <a:p>
            <a:r>
              <a:rPr lang="fr-FR" sz="1400" dirty="0" smtClean="0"/>
              <a:t>}</a:t>
            </a:r>
          </a:p>
          <a:p>
            <a:r>
              <a:rPr lang="fr-FR" sz="1400" dirty="0" err="1" smtClean="0"/>
              <a:t>iVitesseMD</a:t>
            </a:r>
            <a:r>
              <a:rPr lang="fr-FR" sz="1400" dirty="0" smtClean="0"/>
              <a:t> </a:t>
            </a:r>
            <a:r>
              <a:rPr lang="fr-FR" sz="1400" dirty="0"/>
              <a:t>= (</a:t>
            </a:r>
            <a:r>
              <a:rPr lang="fr-FR" sz="1400" dirty="0" err="1"/>
              <a:t>strTrame</a:t>
            </a:r>
            <a:r>
              <a:rPr lang="fr-FR" sz="1400" dirty="0"/>
              <a:t>[0] - </a:t>
            </a:r>
            <a:r>
              <a:rPr lang="fr-FR" sz="1400" dirty="0" smtClean="0">
                <a:solidFill>
                  <a:schemeClr val="accent3"/>
                </a:solidFill>
              </a:rPr>
              <a:t>'</a:t>
            </a:r>
            <a:r>
              <a:rPr lang="fr-FR" sz="1400" dirty="0">
                <a:solidFill>
                  <a:schemeClr val="accent3"/>
                </a:solidFill>
              </a:rPr>
              <a:t>0</a:t>
            </a:r>
            <a:r>
              <a:rPr lang="fr-FR" sz="1400" dirty="0" smtClean="0">
                <a:solidFill>
                  <a:schemeClr val="accent3"/>
                </a:solidFill>
              </a:rPr>
              <a:t>'</a:t>
            </a:r>
            <a:r>
              <a:rPr lang="fr-FR" sz="1400" dirty="0" smtClean="0"/>
              <a:t>) </a:t>
            </a:r>
            <a:r>
              <a:rPr lang="fr-FR" sz="1400" dirty="0"/>
              <a:t>* 100 + (</a:t>
            </a:r>
            <a:r>
              <a:rPr lang="fr-FR" sz="1400" dirty="0" err="1"/>
              <a:t>strTrame</a:t>
            </a:r>
            <a:r>
              <a:rPr lang="fr-FR" sz="1400" dirty="0"/>
              <a:t>[1] - </a:t>
            </a:r>
            <a:r>
              <a:rPr lang="fr-FR" sz="1400" dirty="0">
                <a:solidFill>
                  <a:schemeClr val="accent3"/>
                </a:solidFill>
              </a:rPr>
              <a:t>'0'</a:t>
            </a:r>
            <a:r>
              <a:rPr lang="fr-FR" sz="1400" dirty="0"/>
              <a:t>) * 10 + (</a:t>
            </a:r>
            <a:r>
              <a:rPr lang="fr-FR" sz="1400" dirty="0" err="1"/>
              <a:t>strTrame</a:t>
            </a:r>
            <a:r>
              <a:rPr lang="fr-FR" sz="1400" dirty="0"/>
              <a:t>[2] - </a:t>
            </a:r>
            <a:r>
              <a:rPr lang="fr-FR" sz="1400" dirty="0">
                <a:solidFill>
                  <a:schemeClr val="accent3"/>
                </a:solidFill>
              </a:rPr>
              <a:t>'0'</a:t>
            </a:r>
            <a:r>
              <a:rPr lang="fr-FR" sz="1400" dirty="0"/>
              <a:t>);</a:t>
            </a:r>
          </a:p>
          <a:p>
            <a:r>
              <a:rPr lang="fr-FR" sz="1400" dirty="0" err="1" smtClean="0"/>
              <a:t>iVitesseMG</a:t>
            </a:r>
            <a:r>
              <a:rPr lang="fr-FR" sz="1400" dirty="0" smtClean="0"/>
              <a:t> </a:t>
            </a:r>
            <a:r>
              <a:rPr lang="fr-FR" sz="1400" dirty="0"/>
              <a:t>= (</a:t>
            </a:r>
            <a:r>
              <a:rPr lang="fr-FR" sz="1400" dirty="0" err="1"/>
              <a:t>strTrame</a:t>
            </a:r>
            <a:r>
              <a:rPr lang="fr-FR" sz="1400" dirty="0"/>
              <a:t>[3] - </a:t>
            </a:r>
            <a:r>
              <a:rPr lang="fr-FR" sz="1400" dirty="0">
                <a:solidFill>
                  <a:schemeClr val="accent3"/>
                </a:solidFill>
              </a:rPr>
              <a:t>'0'</a:t>
            </a:r>
            <a:r>
              <a:rPr lang="fr-FR" sz="1400" dirty="0"/>
              <a:t>) * 100 + (</a:t>
            </a:r>
            <a:r>
              <a:rPr lang="fr-FR" sz="1400" dirty="0" err="1"/>
              <a:t>strTrame</a:t>
            </a:r>
            <a:r>
              <a:rPr lang="fr-FR" sz="1400" dirty="0"/>
              <a:t>[4] - </a:t>
            </a:r>
            <a:r>
              <a:rPr lang="fr-FR" sz="1400" dirty="0">
                <a:solidFill>
                  <a:schemeClr val="accent3"/>
                </a:solidFill>
              </a:rPr>
              <a:t>'0'</a:t>
            </a:r>
            <a:r>
              <a:rPr lang="fr-FR" sz="1400" dirty="0"/>
              <a:t>) * 10 + (</a:t>
            </a:r>
            <a:r>
              <a:rPr lang="fr-FR" sz="1400" dirty="0" err="1"/>
              <a:t>strTrame</a:t>
            </a:r>
            <a:r>
              <a:rPr lang="fr-FR" sz="1400" dirty="0"/>
              <a:t>[5] - </a:t>
            </a:r>
            <a:r>
              <a:rPr lang="fr-FR" sz="1400" dirty="0">
                <a:solidFill>
                  <a:schemeClr val="accent3"/>
                </a:solidFill>
              </a:rPr>
              <a:t>'0'</a:t>
            </a:r>
            <a:r>
              <a:rPr lang="fr-FR" sz="1400" dirty="0"/>
              <a:t>);</a:t>
            </a:r>
          </a:p>
          <a:p>
            <a:endParaRPr lang="fr-FR" sz="1400" dirty="0"/>
          </a:p>
          <a:p>
            <a:r>
              <a:rPr lang="fr-FR" sz="1400" dirty="0" err="1" smtClean="0"/>
              <a:t>bSensD</a:t>
            </a:r>
            <a:r>
              <a:rPr lang="fr-FR" sz="1400" dirty="0" smtClean="0"/>
              <a:t> </a:t>
            </a:r>
            <a:r>
              <a:rPr lang="fr-FR" sz="1400" dirty="0"/>
              <a:t>= </a:t>
            </a:r>
            <a:r>
              <a:rPr lang="fr-FR" sz="1400" dirty="0" err="1"/>
              <a:t>strTrame</a:t>
            </a:r>
            <a:r>
              <a:rPr lang="fr-FR" sz="1400" dirty="0"/>
              <a:t>[6] - </a:t>
            </a:r>
            <a:r>
              <a:rPr lang="fr-FR" sz="1400" dirty="0">
                <a:solidFill>
                  <a:schemeClr val="accent3"/>
                </a:solidFill>
              </a:rPr>
              <a:t>'0'</a:t>
            </a:r>
            <a:r>
              <a:rPr lang="fr-FR" sz="1400" dirty="0"/>
              <a:t>;</a:t>
            </a:r>
          </a:p>
          <a:p>
            <a:r>
              <a:rPr lang="fr-FR" sz="1400" dirty="0" err="1" smtClean="0"/>
              <a:t>bSensG</a:t>
            </a:r>
            <a:r>
              <a:rPr lang="fr-FR" sz="1400" dirty="0" smtClean="0"/>
              <a:t> </a:t>
            </a:r>
            <a:r>
              <a:rPr lang="fr-FR" sz="1400" dirty="0"/>
              <a:t>= </a:t>
            </a:r>
            <a:r>
              <a:rPr lang="fr-FR" sz="1400" dirty="0" err="1"/>
              <a:t>strTrame</a:t>
            </a:r>
            <a:r>
              <a:rPr lang="fr-FR" sz="1400" dirty="0"/>
              <a:t>[7] - </a:t>
            </a:r>
            <a:r>
              <a:rPr lang="fr-FR" sz="1400" dirty="0">
                <a:solidFill>
                  <a:schemeClr val="accent3"/>
                </a:solidFill>
              </a:rPr>
              <a:t>'0'</a:t>
            </a:r>
            <a:r>
              <a:rPr lang="fr-FR" sz="1400" dirty="0"/>
              <a:t>;</a:t>
            </a:r>
          </a:p>
          <a:p>
            <a:endParaRPr lang="fr-FR" sz="1400" dirty="0" smtClean="0"/>
          </a:p>
          <a:p>
            <a:endParaRPr lang="fr-FR" sz="1400" dirty="0"/>
          </a:p>
          <a:p>
            <a:endParaRPr lang="fr-FR" sz="1400" dirty="0" smtClean="0">
              <a:solidFill>
                <a:srgbClr val="00B050"/>
              </a:solidFill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5072729" y="1516566"/>
            <a:ext cx="5630779" cy="437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i="1" u="sng" dirty="0" smtClean="0">
                <a:solidFill>
                  <a:srgbClr val="00B0F0"/>
                </a:solidFill>
              </a:rPr>
              <a:t>Encodage de la trame Bluetooth</a:t>
            </a:r>
          </a:p>
          <a:p>
            <a:endParaRPr lang="fr-FR" i="1" u="sng" dirty="0">
              <a:solidFill>
                <a:srgbClr val="00B0F0"/>
              </a:solidFill>
            </a:endParaRPr>
          </a:p>
          <a:p>
            <a:r>
              <a:rPr lang="fr-FR" sz="1400" dirty="0" smtClean="0"/>
              <a:t>………</a:t>
            </a:r>
          </a:p>
          <a:p>
            <a:r>
              <a:rPr lang="fr-FR" sz="1400" dirty="0" smtClean="0">
                <a:solidFill>
                  <a:srgbClr val="0070C0"/>
                </a:solidFill>
              </a:rPr>
              <a:t>if</a:t>
            </a:r>
            <a:r>
              <a:rPr lang="fr-FR" sz="1400" dirty="0" smtClean="0"/>
              <a:t> </a:t>
            </a:r>
            <a:r>
              <a:rPr lang="fr-FR" sz="1400" dirty="0"/>
              <a:t>((</a:t>
            </a:r>
            <a:r>
              <a:rPr lang="fr-FR" sz="1400" dirty="0" err="1"/>
              <a:t>iTempsEnvoieCapteur</a:t>
            </a:r>
            <a:r>
              <a:rPr lang="fr-FR" sz="1400" dirty="0"/>
              <a:t> + </a:t>
            </a:r>
            <a:r>
              <a:rPr lang="fr-FR" sz="1400" dirty="0">
                <a:solidFill>
                  <a:srgbClr val="7030A0"/>
                </a:solidFill>
              </a:rPr>
              <a:t>DELAY_UPDATE_CAPTEUR</a:t>
            </a:r>
            <a:r>
              <a:rPr lang="fr-FR" sz="1400" dirty="0"/>
              <a:t>) &lt; </a:t>
            </a:r>
            <a:r>
              <a:rPr lang="fr-FR" sz="1400" dirty="0" err="1"/>
              <a:t>millis</a:t>
            </a:r>
            <a:r>
              <a:rPr lang="fr-FR" sz="1400" dirty="0"/>
              <a:t>())</a:t>
            </a:r>
          </a:p>
          <a:p>
            <a:r>
              <a:rPr lang="fr-FR" sz="1400" dirty="0" smtClean="0"/>
              <a:t>{</a:t>
            </a:r>
          </a:p>
          <a:p>
            <a:r>
              <a:rPr lang="fr-FR" sz="1400" dirty="0"/>
              <a:t>	</a:t>
            </a:r>
            <a:r>
              <a:rPr lang="fr-FR" sz="1400" dirty="0" err="1" smtClean="0"/>
              <a:t>sprintf</a:t>
            </a:r>
            <a:r>
              <a:rPr lang="fr-FR" sz="1400" dirty="0" smtClean="0"/>
              <a:t>(strEnvoiCapteurs</a:t>
            </a:r>
            <a:r>
              <a:rPr lang="fr-FR" sz="1400" dirty="0" smtClean="0">
                <a:solidFill>
                  <a:srgbClr val="7030A0"/>
                </a:solidFill>
              </a:rPr>
              <a:t>,"%</a:t>
            </a:r>
            <a:r>
              <a:rPr lang="fr-FR" sz="1400" dirty="0">
                <a:solidFill>
                  <a:srgbClr val="7030A0"/>
                </a:solidFill>
              </a:rPr>
              <a:t>d%d%d%3d1</a:t>
            </a:r>
            <a:r>
              <a:rPr lang="fr-FR" sz="1400" dirty="0"/>
              <a:t>",</a:t>
            </a:r>
            <a:r>
              <a:rPr lang="fr-FR" sz="1400" dirty="0" smtClean="0"/>
              <a:t>bCapteurD,bCapteu	</a:t>
            </a:r>
            <a:r>
              <a:rPr lang="fr-FR" sz="1400" dirty="0" err="1" smtClean="0"/>
              <a:t>rG,bCapteurA,iDistance</a:t>
            </a:r>
            <a:r>
              <a:rPr lang="fr-FR" sz="1400" dirty="0" smtClean="0"/>
              <a:t>);      </a:t>
            </a:r>
            <a:r>
              <a:rPr lang="fr-FR" sz="1400" dirty="0" smtClean="0">
                <a:solidFill>
                  <a:srgbClr val="00B050"/>
                </a:solidFill>
              </a:rPr>
              <a:t>//</a:t>
            </a:r>
            <a:r>
              <a:rPr lang="fr-FR" sz="1400" dirty="0">
                <a:solidFill>
                  <a:srgbClr val="00B050"/>
                </a:solidFill>
              </a:rPr>
              <a:t>Conversion des données capteur </a:t>
            </a:r>
            <a:r>
              <a:rPr lang="fr-FR" sz="1400" dirty="0" smtClean="0">
                <a:solidFill>
                  <a:srgbClr val="00B050"/>
                </a:solidFill>
              </a:rPr>
              <a:t> 	en </a:t>
            </a:r>
            <a:r>
              <a:rPr lang="fr-FR" sz="1400" dirty="0">
                <a:solidFill>
                  <a:srgbClr val="00B050"/>
                </a:solidFill>
              </a:rPr>
              <a:t>type string</a:t>
            </a:r>
          </a:p>
          <a:p>
            <a:r>
              <a:rPr lang="fr-FR" sz="1400" dirty="0" smtClean="0"/>
              <a:t>       </a:t>
            </a:r>
            <a:r>
              <a:rPr lang="fr-FR" sz="1400" dirty="0" err="1" smtClean="0"/>
              <a:t>iBcl</a:t>
            </a:r>
            <a:r>
              <a:rPr lang="fr-FR" sz="1400" dirty="0" smtClean="0"/>
              <a:t> </a:t>
            </a:r>
            <a:r>
              <a:rPr lang="fr-FR" sz="1400" dirty="0"/>
              <a:t>= -</a:t>
            </a:r>
            <a:r>
              <a:rPr lang="fr-FR" sz="1400" dirty="0" smtClean="0"/>
              <a:t>1;</a:t>
            </a:r>
          </a:p>
          <a:p>
            <a:r>
              <a:rPr lang="fr-FR" sz="1400" dirty="0"/>
              <a:t> </a:t>
            </a:r>
            <a:r>
              <a:rPr lang="fr-FR" sz="1400" dirty="0" smtClean="0"/>
              <a:t>      </a:t>
            </a:r>
            <a:r>
              <a:rPr lang="fr-FR" sz="1400" dirty="0" smtClean="0">
                <a:solidFill>
                  <a:srgbClr val="0070C0"/>
                </a:solidFill>
              </a:rPr>
              <a:t>do</a:t>
            </a:r>
            <a:r>
              <a:rPr lang="fr-FR" sz="1400" dirty="0" smtClean="0"/>
              <a:t> </a:t>
            </a:r>
            <a:r>
              <a:rPr lang="fr-FR" sz="1400" dirty="0"/>
              <a:t>{</a:t>
            </a:r>
          </a:p>
          <a:p>
            <a:r>
              <a:rPr lang="fr-FR" sz="1400" dirty="0" smtClean="0"/>
              <a:t>            </a:t>
            </a:r>
            <a:r>
              <a:rPr lang="fr-FR" sz="1400" dirty="0" err="1" smtClean="0"/>
              <a:t>iBcl</a:t>
            </a:r>
            <a:r>
              <a:rPr lang="fr-FR" sz="1400" dirty="0"/>
              <a:t>++;</a:t>
            </a:r>
          </a:p>
          <a:p>
            <a:r>
              <a:rPr lang="fr-FR" sz="1400" dirty="0" smtClean="0"/>
              <a:t>            if </a:t>
            </a:r>
            <a:r>
              <a:rPr lang="fr-FR" sz="1400" dirty="0"/>
              <a:t>(</a:t>
            </a:r>
            <a:r>
              <a:rPr lang="fr-FR" sz="1400" dirty="0" err="1"/>
              <a:t>strEnvoiCapteurs</a:t>
            </a:r>
            <a:r>
              <a:rPr lang="fr-FR" sz="1400" dirty="0"/>
              <a:t>[</a:t>
            </a:r>
            <a:r>
              <a:rPr lang="fr-FR" sz="1400" dirty="0" err="1"/>
              <a:t>iBcl</a:t>
            </a:r>
            <a:r>
              <a:rPr lang="fr-FR" sz="1400" dirty="0"/>
              <a:t>] == ' '){</a:t>
            </a:r>
          </a:p>
          <a:p>
            <a:r>
              <a:rPr lang="fr-FR" sz="1400" dirty="0"/>
              <a:t>	</a:t>
            </a:r>
            <a:r>
              <a:rPr lang="fr-FR" sz="1400" dirty="0" err="1" smtClean="0"/>
              <a:t>strEnvoiCapteurs</a:t>
            </a:r>
            <a:r>
              <a:rPr lang="fr-FR" sz="1400" dirty="0" smtClean="0"/>
              <a:t>[</a:t>
            </a:r>
            <a:r>
              <a:rPr lang="fr-FR" sz="1400" dirty="0" err="1" smtClean="0"/>
              <a:t>iBcl</a:t>
            </a:r>
            <a:r>
              <a:rPr lang="fr-FR" sz="1400" dirty="0"/>
              <a:t>] = </a:t>
            </a:r>
            <a:r>
              <a:rPr lang="fr-FR" sz="1400" dirty="0">
                <a:solidFill>
                  <a:schemeClr val="accent3"/>
                </a:solidFill>
              </a:rPr>
              <a:t>'0'</a:t>
            </a:r>
            <a:r>
              <a:rPr lang="fr-FR" sz="1400" dirty="0"/>
              <a:t>;</a:t>
            </a:r>
          </a:p>
          <a:p>
            <a:r>
              <a:rPr lang="fr-FR" sz="1400" dirty="0" smtClean="0"/>
              <a:t>        }</a:t>
            </a:r>
            <a:endParaRPr lang="fr-FR" sz="1400" dirty="0"/>
          </a:p>
          <a:p>
            <a:r>
              <a:rPr lang="fr-FR" sz="1400" dirty="0" smtClean="0"/>
              <a:t>        </a:t>
            </a:r>
            <a:r>
              <a:rPr lang="fr-FR" sz="1400" dirty="0" err="1" smtClean="0">
                <a:solidFill>
                  <a:srgbClr val="7030A0"/>
                </a:solidFill>
              </a:rPr>
              <a:t>BLUETOOTH</a:t>
            </a:r>
            <a:r>
              <a:rPr lang="fr-FR" sz="1400" dirty="0" err="1" smtClean="0"/>
              <a:t>.write</a:t>
            </a:r>
            <a:r>
              <a:rPr lang="fr-FR" sz="1400" dirty="0" smtClean="0"/>
              <a:t>(</a:t>
            </a:r>
            <a:r>
              <a:rPr lang="fr-FR" sz="1400" dirty="0" err="1" smtClean="0"/>
              <a:t>strEnvoiCapteurs</a:t>
            </a:r>
            <a:r>
              <a:rPr lang="fr-FR" sz="1400" dirty="0" smtClean="0"/>
              <a:t>[</a:t>
            </a:r>
            <a:r>
              <a:rPr lang="fr-FR" sz="1400" dirty="0" err="1" smtClean="0"/>
              <a:t>iBcl</a:t>
            </a:r>
            <a:r>
              <a:rPr lang="fr-FR" sz="1400" dirty="0" smtClean="0"/>
              <a:t>]);   </a:t>
            </a:r>
            <a:r>
              <a:rPr lang="fr-FR" sz="1400" dirty="0" smtClean="0">
                <a:solidFill>
                  <a:srgbClr val="00B050"/>
                </a:solidFill>
              </a:rPr>
              <a:t>//</a:t>
            </a:r>
            <a:r>
              <a:rPr lang="fr-FR" sz="1400" dirty="0">
                <a:solidFill>
                  <a:srgbClr val="00B050"/>
                </a:solidFill>
              </a:rPr>
              <a:t>Envoi des </a:t>
            </a:r>
            <a:r>
              <a:rPr lang="fr-FR" sz="1400" dirty="0" smtClean="0">
                <a:solidFill>
                  <a:srgbClr val="00B050"/>
                </a:solidFill>
              </a:rPr>
              <a:t>données  capteur</a:t>
            </a:r>
            <a:endParaRPr lang="fr-FR" sz="1400" dirty="0">
              <a:solidFill>
                <a:srgbClr val="00B050"/>
              </a:solidFill>
            </a:endParaRPr>
          </a:p>
          <a:p>
            <a:r>
              <a:rPr lang="fr-FR" sz="1400" dirty="0" smtClean="0"/>
              <a:t>} </a:t>
            </a:r>
            <a:r>
              <a:rPr lang="fr-FR" sz="1400" dirty="0" err="1">
                <a:solidFill>
                  <a:srgbClr val="0070C0"/>
                </a:solidFill>
              </a:rPr>
              <a:t>while</a:t>
            </a:r>
            <a:r>
              <a:rPr lang="fr-FR" sz="1400" dirty="0"/>
              <a:t> (</a:t>
            </a:r>
            <a:r>
              <a:rPr lang="fr-FR" sz="1400" dirty="0" err="1"/>
              <a:t>strEnvoiCapteurs</a:t>
            </a:r>
            <a:r>
              <a:rPr lang="fr-FR" sz="1400" dirty="0"/>
              <a:t>[</a:t>
            </a:r>
            <a:r>
              <a:rPr lang="fr-FR" sz="1400" dirty="0" err="1"/>
              <a:t>iBcl</a:t>
            </a:r>
            <a:r>
              <a:rPr lang="fr-FR" sz="1400" dirty="0"/>
              <a:t>] != </a:t>
            </a:r>
            <a:r>
              <a:rPr lang="fr-FR" sz="1400" dirty="0">
                <a:solidFill>
                  <a:schemeClr val="accent3"/>
                </a:solidFill>
              </a:rPr>
              <a:t>'\0'</a:t>
            </a:r>
            <a:r>
              <a:rPr lang="fr-FR" sz="1400" dirty="0"/>
              <a:t>);</a:t>
            </a:r>
          </a:p>
          <a:p>
            <a:r>
              <a:rPr lang="fr-FR" sz="1400" dirty="0" err="1" smtClean="0"/>
              <a:t>iTempsEnvoieCapteur</a:t>
            </a:r>
            <a:r>
              <a:rPr lang="fr-FR" sz="1400" dirty="0" smtClean="0"/>
              <a:t> </a:t>
            </a:r>
            <a:r>
              <a:rPr lang="fr-FR" sz="1400" dirty="0"/>
              <a:t>= </a:t>
            </a:r>
            <a:r>
              <a:rPr lang="fr-FR" sz="1400" dirty="0" err="1"/>
              <a:t>millis</a:t>
            </a:r>
            <a:r>
              <a:rPr lang="fr-FR" sz="1400" dirty="0"/>
              <a:t>();</a:t>
            </a:r>
          </a:p>
          <a:p>
            <a:r>
              <a:rPr lang="fr-FR" dirty="0" smtClean="0"/>
              <a:t>….....</a:t>
            </a:r>
          </a:p>
        </p:txBody>
      </p:sp>
    </p:spTree>
    <p:extLst>
      <p:ext uri="{BB962C8B-B14F-4D97-AF65-F5344CB8AC3E}">
        <p14:creationId xmlns:p14="http://schemas.microsoft.com/office/powerpoint/2010/main" val="2840873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Communication sans fil</a:t>
            </a:r>
            <a:endParaRPr lang="fr-FR" dirty="0"/>
          </a:p>
        </p:txBody>
      </p:sp>
      <p:graphicFrame>
        <p:nvGraphicFramePr>
          <p:cNvPr id="4" name="Obje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7859831"/>
              </p:ext>
            </p:extLst>
          </p:nvPr>
        </p:nvGraphicFramePr>
        <p:xfrm>
          <a:off x="2899218" y="1535176"/>
          <a:ext cx="4152900" cy="1466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Visio" r:id="rId3" imgW="4152755" imgH="1466737" progId="Visio.Drawing.15">
                  <p:embed/>
                </p:oleObj>
              </mc:Choice>
              <mc:Fallback>
                <p:oleObj name="Visio" r:id="rId3" imgW="4152755" imgH="1466737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899218" y="1535176"/>
                        <a:ext cx="4152900" cy="1466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1811991"/>
              </p:ext>
            </p:extLst>
          </p:nvPr>
        </p:nvGraphicFramePr>
        <p:xfrm>
          <a:off x="2899218" y="3461258"/>
          <a:ext cx="4152900" cy="2962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Visio" r:id="rId5" imgW="4152755" imgH="2962195" progId="Visio.Drawing.15">
                  <p:embed/>
                </p:oleObj>
              </mc:Choice>
              <mc:Fallback>
                <p:oleObj name="Visio" r:id="rId5" imgW="4152755" imgH="2962195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899218" y="3461258"/>
                        <a:ext cx="4152900" cy="2962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7360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1_Facette">
  <a:themeElements>
    <a:clrScheme name="Bleu vert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3.xml><?xml version="1.0" encoding="utf-8"?>
<a:theme xmlns:a="http://schemas.openxmlformats.org/drawingml/2006/main" name="2_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4.xml><?xml version="1.0" encoding="utf-8"?>
<a:theme xmlns:a="http://schemas.openxmlformats.org/drawingml/2006/main" name="3_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5.xml><?xml version="1.0" encoding="utf-8"?>
<a:theme xmlns:a="http://schemas.openxmlformats.org/drawingml/2006/main" name="4_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ppt/theme/theme6.xml><?xml version="1.0" encoding="utf-8"?>
<a:theme xmlns:a="http://schemas.openxmlformats.org/drawingml/2006/main" name="5_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7.xml><?xml version="1.0" encoding="utf-8"?>
<a:theme xmlns:a="http://schemas.openxmlformats.org/drawingml/2006/main" name="6_Facette">
  <a:themeElements>
    <a:clrScheme name="Facette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te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t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Override1.xml><?xml version="1.0" encoding="utf-8"?>
<a:themeOverride xmlns:a="http://schemas.openxmlformats.org/drawingml/2006/main">
  <a:clrScheme name="Jaune orange">
    <a:dk1>
      <a:sysClr val="windowText" lastClr="000000"/>
    </a:dk1>
    <a:lt1>
      <a:sysClr val="window" lastClr="FFFFFF"/>
    </a:lt1>
    <a:dk2>
      <a:srgbClr val="4E3B30"/>
    </a:dk2>
    <a:lt2>
      <a:srgbClr val="FBEEC9"/>
    </a:lt2>
    <a:accent1>
      <a:srgbClr val="F0A22E"/>
    </a:accent1>
    <a:accent2>
      <a:srgbClr val="A5644E"/>
    </a:accent2>
    <a:accent3>
      <a:srgbClr val="B58B80"/>
    </a:accent3>
    <a:accent4>
      <a:srgbClr val="C3986D"/>
    </a:accent4>
    <a:accent5>
      <a:srgbClr val="A19574"/>
    </a:accent5>
    <a:accent6>
      <a:srgbClr val="C17529"/>
    </a:accent6>
    <a:hlink>
      <a:srgbClr val="AD1F1F"/>
    </a:hlink>
    <a:folHlink>
      <a:srgbClr val="FFC42F"/>
    </a:folHlink>
  </a:clrScheme>
</a:themeOverride>
</file>

<file path=ppt/theme/themeOverride10.xml><?xml version="1.0" encoding="utf-8"?>
<a:themeOverride xmlns:a="http://schemas.openxmlformats.org/drawingml/2006/main">
  <a:clrScheme name="Jaune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FCA08"/>
    </a:accent1>
    <a:accent2>
      <a:srgbClr val="F8931D"/>
    </a:accent2>
    <a:accent3>
      <a:srgbClr val="CE8D3E"/>
    </a:accent3>
    <a:accent4>
      <a:srgbClr val="EC7016"/>
    </a:accent4>
    <a:accent5>
      <a:srgbClr val="E64823"/>
    </a:accent5>
    <a:accent6>
      <a:srgbClr val="9C6A6A"/>
    </a:accent6>
    <a:hlink>
      <a:srgbClr val="2998E3"/>
    </a:hlink>
    <a:folHlink>
      <a:srgbClr val="7F723D"/>
    </a:folHlink>
  </a:clrScheme>
</a:themeOverride>
</file>

<file path=ppt/theme/themeOverride11.xml><?xml version="1.0" encoding="utf-8"?>
<a:themeOverride xmlns:a="http://schemas.openxmlformats.org/drawingml/2006/main">
  <a:clrScheme name="Rouge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ppt/theme/themeOverride12.xml><?xml version="1.0" encoding="utf-8"?>
<a:themeOverride xmlns:a="http://schemas.openxmlformats.org/drawingml/2006/main">
  <a:clrScheme name="Rouge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ppt/theme/themeOverride13.xml><?xml version="1.0" encoding="utf-8"?>
<a:themeOverride xmlns:a="http://schemas.openxmlformats.org/drawingml/2006/main">
  <a:clrScheme name="Rouge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ppt/theme/themeOverride14.xml><?xml version="1.0" encoding="utf-8"?>
<a:themeOverride xmlns:a="http://schemas.openxmlformats.org/drawingml/2006/main">
  <a:clrScheme name="Rouge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ppt/theme/themeOverride15.xml><?xml version="1.0" encoding="utf-8"?>
<a:themeOverride xmlns:a="http://schemas.openxmlformats.org/drawingml/2006/main">
  <a:clrScheme name="Rouge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ppt/theme/themeOverride16.xml><?xml version="1.0" encoding="utf-8"?>
<a:themeOverride xmlns:a="http://schemas.openxmlformats.org/drawingml/2006/main">
  <a:clrScheme name="Rouge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ppt/theme/themeOverride17.xml><?xml version="1.0" encoding="utf-8"?>
<a:themeOverride xmlns:a="http://schemas.openxmlformats.org/drawingml/2006/main">
  <a:clrScheme name="Rouge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ppt/theme/themeOverride18.xml><?xml version="1.0" encoding="utf-8"?>
<a:themeOverride xmlns:a="http://schemas.openxmlformats.org/drawingml/2006/main">
  <a:clrScheme name="Rouge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ppt/theme/themeOverride19.xml><?xml version="1.0" encoding="utf-8"?>
<a:themeOverride xmlns:a="http://schemas.openxmlformats.org/drawingml/2006/main">
  <a:clrScheme name="Rouge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ppt/theme/themeOverride2.xml><?xml version="1.0" encoding="utf-8"?>
<a:themeOverride xmlns:a="http://schemas.openxmlformats.org/drawingml/2006/main">
  <a:clrScheme name="Jaune orange">
    <a:dk1>
      <a:sysClr val="windowText" lastClr="000000"/>
    </a:dk1>
    <a:lt1>
      <a:sysClr val="window" lastClr="FFFFFF"/>
    </a:lt1>
    <a:dk2>
      <a:srgbClr val="4E3B30"/>
    </a:dk2>
    <a:lt2>
      <a:srgbClr val="FBEEC9"/>
    </a:lt2>
    <a:accent1>
      <a:srgbClr val="F0A22E"/>
    </a:accent1>
    <a:accent2>
      <a:srgbClr val="A5644E"/>
    </a:accent2>
    <a:accent3>
      <a:srgbClr val="B58B80"/>
    </a:accent3>
    <a:accent4>
      <a:srgbClr val="C3986D"/>
    </a:accent4>
    <a:accent5>
      <a:srgbClr val="A19574"/>
    </a:accent5>
    <a:accent6>
      <a:srgbClr val="C17529"/>
    </a:accent6>
    <a:hlink>
      <a:srgbClr val="AD1F1F"/>
    </a:hlink>
    <a:folHlink>
      <a:srgbClr val="FFC42F"/>
    </a:folHlink>
  </a:clrScheme>
</a:themeOverride>
</file>

<file path=ppt/theme/themeOverride20.xml><?xml version="1.0" encoding="utf-8"?>
<a:themeOverride xmlns:a="http://schemas.openxmlformats.org/drawingml/2006/main">
  <a:clrScheme name="Rouge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ppt/theme/themeOverride21.xml><?xml version="1.0" encoding="utf-8"?>
<a:themeOverride xmlns:a="http://schemas.openxmlformats.org/drawingml/2006/main">
  <a:clrScheme name="Rouge">
    <a:dk1>
      <a:sysClr val="windowText" lastClr="000000"/>
    </a:dk1>
    <a:lt1>
      <a:sysClr val="window" lastClr="FFFFFF"/>
    </a:lt1>
    <a:dk2>
      <a:srgbClr val="323232"/>
    </a:dk2>
    <a:lt2>
      <a:srgbClr val="E5C243"/>
    </a:lt2>
    <a:accent1>
      <a:srgbClr val="A5300F"/>
    </a:accent1>
    <a:accent2>
      <a:srgbClr val="D55816"/>
    </a:accent2>
    <a:accent3>
      <a:srgbClr val="E19825"/>
    </a:accent3>
    <a:accent4>
      <a:srgbClr val="B19C7D"/>
    </a:accent4>
    <a:accent5>
      <a:srgbClr val="7F5F52"/>
    </a:accent5>
    <a:accent6>
      <a:srgbClr val="B27D49"/>
    </a:accent6>
    <a:hlink>
      <a:srgbClr val="6B9F25"/>
    </a:hlink>
    <a:folHlink>
      <a:srgbClr val="B26B02"/>
    </a:folHlink>
  </a:clrScheme>
</a:themeOverride>
</file>

<file path=ppt/theme/themeOverride3.xml><?xml version="1.0" encoding="utf-8"?>
<a:themeOverride xmlns:a="http://schemas.openxmlformats.org/drawingml/2006/main">
  <a:clrScheme name="Jaune orange">
    <a:dk1>
      <a:sysClr val="windowText" lastClr="000000"/>
    </a:dk1>
    <a:lt1>
      <a:sysClr val="window" lastClr="FFFFFF"/>
    </a:lt1>
    <a:dk2>
      <a:srgbClr val="4E3B30"/>
    </a:dk2>
    <a:lt2>
      <a:srgbClr val="FBEEC9"/>
    </a:lt2>
    <a:accent1>
      <a:srgbClr val="F0A22E"/>
    </a:accent1>
    <a:accent2>
      <a:srgbClr val="A5644E"/>
    </a:accent2>
    <a:accent3>
      <a:srgbClr val="B58B80"/>
    </a:accent3>
    <a:accent4>
      <a:srgbClr val="C3986D"/>
    </a:accent4>
    <a:accent5>
      <a:srgbClr val="A19574"/>
    </a:accent5>
    <a:accent6>
      <a:srgbClr val="C17529"/>
    </a:accent6>
    <a:hlink>
      <a:srgbClr val="AD1F1F"/>
    </a:hlink>
    <a:folHlink>
      <a:srgbClr val="FFC42F"/>
    </a:folHlink>
  </a:clrScheme>
</a:themeOverride>
</file>

<file path=ppt/theme/themeOverride4.xml><?xml version="1.0" encoding="utf-8"?>
<a:themeOverride xmlns:a="http://schemas.openxmlformats.org/drawingml/2006/main">
  <a:clrScheme name="Jaune orange">
    <a:dk1>
      <a:sysClr val="windowText" lastClr="000000"/>
    </a:dk1>
    <a:lt1>
      <a:sysClr val="window" lastClr="FFFFFF"/>
    </a:lt1>
    <a:dk2>
      <a:srgbClr val="4E3B30"/>
    </a:dk2>
    <a:lt2>
      <a:srgbClr val="FBEEC9"/>
    </a:lt2>
    <a:accent1>
      <a:srgbClr val="F0A22E"/>
    </a:accent1>
    <a:accent2>
      <a:srgbClr val="A5644E"/>
    </a:accent2>
    <a:accent3>
      <a:srgbClr val="B58B80"/>
    </a:accent3>
    <a:accent4>
      <a:srgbClr val="C3986D"/>
    </a:accent4>
    <a:accent5>
      <a:srgbClr val="A19574"/>
    </a:accent5>
    <a:accent6>
      <a:srgbClr val="C17529"/>
    </a:accent6>
    <a:hlink>
      <a:srgbClr val="AD1F1F"/>
    </a:hlink>
    <a:folHlink>
      <a:srgbClr val="FFC42F"/>
    </a:folHlink>
  </a:clrScheme>
</a:themeOverride>
</file>

<file path=ppt/theme/themeOverride5.xml><?xml version="1.0" encoding="utf-8"?>
<a:themeOverride xmlns:a="http://schemas.openxmlformats.org/drawingml/2006/main">
  <a:clrScheme name="Jaune orange">
    <a:dk1>
      <a:sysClr val="windowText" lastClr="000000"/>
    </a:dk1>
    <a:lt1>
      <a:sysClr val="window" lastClr="FFFFFF"/>
    </a:lt1>
    <a:dk2>
      <a:srgbClr val="4E3B30"/>
    </a:dk2>
    <a:lt2>
      <a:srgbClr val="FBEEC9"/>
    </a:lt2>
    <a:accent1>
      <a:srgbClr val="F0A22E"/>
    </a:accent1>
    <a:accent2>
      <a:srgbClr val="A5644E"/>
    </a:accent2>
    <a:accent3>
      <a:srgbClr val="B58B80"/>
    </a:accent3>
    <a:accent4>
      <a:srgbClr val="C3986D"/>
    </a:accent4>
    <a:accent5>
      <a:srgbClr val="A19574"/>
    </a:accent5>
    <a:accent6>
      <a:srgbClr val="C17529"/>
    </a:accent6>
    <a:hlink>
      <a:srgbClr val="AD1F1F"/>
    </a:hlink>
    <a:folHlink>
      <a:srgbClr val="FFC42F"/>
    </a:folHlink>
  </a:clrScheme>
</a:themeOverride>
</file>

<file path=ppt/theme/themeOverride6.xml><?xml version="1.0" encoding="utf-8"?>
<a:themeOverride xmlns:a="http://schemas.openxmlformats.org/drawingml/2006/main">
  <a:clrScheme name="Jaune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FCA08"/>
    </a:accent1>
    <a:accent2>
      <a:srgbClr val="F8931D"/>
    </a:accent2>
    <a:accent3>
      <a:srgbClr val="CE8D3E"/>
    </a:accent3>
    <a:accent4>
      <a:srgbClr val="EC7016"/>
    </a:accent4>
    <a:accent5>
      <a:srgbClr val="E64823"/>
    </a:accent5>
    <a:accent6>
      <a:srgbClr val="9C6A6A"/>
    </a:accent6>
    <a:hlink>
      <a:srgbClr val="2998E3"/>
    </a:hlink>
    <a:folHlink>
      <a:srgbClr val="7F723D"/>
    </a:folHlink>
  </a:clrScheme>
</a:themeOverride>
</file>

<file path=ppt/theme/themeOverride7.xml><?xml version="1.0" encoding="utf-8"?>
<a:themeOverride xmlns:a="http://schemas.openxmlformats.org/drawingml/2006/main">
  <a:clrScheme name="Jaune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FCA08"/>
    </a:accent1>
    <a:accent2>
      <a:srgbClr val="F8931D"/>
    </a:accent2>
    <a:accent3>
      <a:srgbClr val="CE8D3E"/>
    </a:accent3>
    <a:accent4>
      <a:srgbClr val="EC7016"/>
    </a:accent4>
    <a:accent5>
      <a:srgbClr val="E64823"/>
    </a:accent5>
    <a:accent6>
      <a:srgbClr val="9C6A6A"/>
    </a:accent6>
    <a:hlink>
      <a:srgbClr val="2998E3"/>
    </a:hlink>
    <a:folHlink>
      <a:srgbClr val="7F723D"/>
    </a:folHlink>
  </a:clrScheme>
</a:themeOverride>
</file>

<file path=ppt/theme/themeOverride8.xml><?xml version="1.0" encoding="utf-8"?>
<a:themeOverride xmlns:a="http://schemas.openxmlformats.org/drawingml/2006/main">
  <a:clrScheme name="Jaune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FCA08"/>
    </a:accent1>
    <a:accent2>
      <a:srgbClr val="F8931D"/>
    </a:accent2>
    <a:accent3>
      <a:srgbClr val="CE8D3E"/>
    </a:accent3>
    <a:accent4>
      <a:srgbClr val="EC7016"/>
    </a:accent4>
    <a:accent5>
      <a:srgbClr val="E64823"/>
    </a:accent5>
    <a:accent6>
      <a:srgbClr val="9C6A6A"/>
    </a:accent6>
    <a:hlink>
      <a:srgbClr val="2998E3"/>
    </a:hlink>
    <a:folHlink>
      <a:srgbClr val="7F723D"/>
    </a:folHlink>
  </a:clrScheme>
</a:themeOverride>
</file>

<file path=ppt/theme/themeOverride9.xml><?xml version="1.0" encoding="utf-8"?>
<a:themeOverride xmlns:a="http://schemas.openxmlformats.org/drawingml/2006/main">
  <a:clrScheme name="Jaune">
    <a:dk1>
      <a:sysClr val="windowText" lastClr="000000"/>
    </a:dk1>
    <a:lt1>
      <a:sysClr val="window" lastClr="FFFFFF"/>
    </a:lt1>
    <a:dk2>
      <a:srgbClr val="39302A"/>
    </a:dk2>
    <a:lt2>
      <a:srgbClr val="E5DEDB"/>
    </a:lt2>
    <a:accent1>
      <a:srgbClr val="FFCA08"/>
    </a:accent1>
    <a:accent2>
      <a:srgbClr val="F8931D"/>
    </a:accent2>
    <a:accent3>
      <a:srgbClr val="CE8D3E"/>
    </a:accent3>
    <a:accent4>
      <a:srgbClr val="EC7016"/>
    </a:accent4>
    <a:accent5>
      <a:srgbClr val="E64823"/>
    </a:accent5>
    <a:accent6>
      <a:srgbClr val="9C6A6A"/>
    </a:accent6>
    <a:hlink>
      <a:srgbClr val="2998E3"/>
    </a:hlink>
    <a:folHlink>
      <a:srgbClr val="7F723D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469</TotalTime>
  <Words>1154</Words>
  <Application>Microsoft Office PowerPoint</Application>
  <PresentationFormat>Grand écran</PresentationFormat>
  <Paragraphs>424</Paragraphs>
  <Slides>41</Slides>
  <Notes>0</Notes>
  <HiddenSlides>0</HiddenSlides>
  <MMClips>0</MMClips>
  <ScaleCrop>false</ScaleCrop>
  <HeadingPairs>
    <vt:vector size="8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7</vt:i4>
      </vt:variant>
      <vt:variant>
        <vt:lpstr>Serveurs OLE incorporés</vt:lpstr>
      </vt:variant>
      <vt:variant>
        <vt:i4>2</vt:i4>
      </vt:variant>
      <vt:variant>
        <vt:lpstr>Titres des diapositives</vt:lpstr>
      </vt:variant>
      <vt:variant>
        <vt:i4>41</vt:i4>
      </vt:variant>
    </vt:vector>
  </HeadingPairs>
  <TitlesOfParts>
    <vt:vector size="59" baseType="lpstr">
      <vt:lpstr>Microsoft YaHei</vt:lpstr>
      <vt:lpstr>Arial</vt:lpstr>
      <vt:lpstr>Calibri</vt:lpstr>
      <vt:lpstr>Consolas</vt:lpstr>
      <vt:lpstr>Lucida Console</vt:lpstr>
      <vt:lpstr>Mangal</vt:lpstr>
      <vt:lpstr>StarSymbol</vt:lpstr>
      <vt:lpstr>Trebuchet MS</vt:lpstr>
      <vt:lpstr>Wingdings 3</vt:lpstr>
      <vt:lpstr>Facette</vt:lpstr>
      <vt:lpstr>1_Facette</vt:lpstr>
      <vt:lpstr>2_Facette</vt:lpstr>
      <vt:lpstr>3_Facette</vt:lpstr>
      <vt:lpstr>4_Facette</vt:lpstr>
      <vt:lpstr>5_Facette</vt:lpstr>
      <vt:lpstr>6_Facette</vt:lpstr>
      <vt:lpstr>Visio</vt:lpstr>
      <vt:lpstr>Dessin Microsoft Visio</vt:lpstr>
      <vt:lpstr>Global Earth Rover</vt:lpstr>
      <vt:lpstr>Les objectifs </vt:lpstr>
      <vt:lpstr>Communication </vt:lpstr>
      <vt:lpstr>Communication   Réalisé par Clarence MIRA</vt:lpstr>
      <vt:lpstr>Diagramme de classes</vt:lpstr>
      <vt:lpstr>Réception des données capteurs</vt:lpstr>
      <vt:lpstr>Envoi des commandes Bluetooth</vt:lpstr>
      <vt:lpstr>Envoi et réception Bluetooth du robot</vt:lpstr>
      <vt:lpstr>Communication sans fil</vt:lpstr>
      <vt:lpstr>Classe CNetworkCommunication</vt:lpstr>
      <vt:lpstr>Classe CNetworkCommunication</vt:lpstr>
      <vt:lpstr>Classe CNetworkCommunication</vt:lpstr>
      <vt:lpstr>Transfert des données</vt:lpstr>
      <vt:lpstr>Contrôle à l’accéléromètre   Réalisé par Thomas  CALABRESE</vt:lpstr>
      <vt:lpstr>Choix et fonctionnement</vt:lpstr>
      <vt:lpstr>Diagramme de classes</vt:lpstr>
      <vt:lpstr>Code intéressant</vt:lpstr>
      <vt:lpstr>Code intéressant</vt:lpstr>
      <vt:lpstr>TÉLÉCOMMANDE  Réalisé par Antoine COUDERC</vt:lpstr>
      <vt:lpstr>Diagramme de classe</vt:lpstr>
      <vt:lpstr>Présentation PowerPoint</vt:lpstr>
      <vt:lpstr>Présentation PowerPoint</vt:lpstr>
      <vt:lpstr>Présentation PowerPoint</vt:lpstr>
      <vt:lpstr>FLUX VIDÉO  Réalisé par Yvan CARTIER</vt:lpstr>
      <vt:lpstr>Envoi d’un flux vidéo</vt:lpstr>
      <vt:lpstr>Diagramme de classe </vt:lpstr>
      <vt:lpstr>Classe MjpegView</vt:lpstr>
      <vt:lpstr>Classe DoRead</vt:lpstr>
      <vt:lpstr>Mode Autonome  Réalisé par Alexandre Cochet  et Mathieu Rabillet</vt:lpstr>
      <vt:lpstr>Communication entre les deux applications via WI-FI</vt:lpstr>
      <vt:lpstr>Detaille de la gestion de la Map</vt:lpstr>
      <vt:lpstr>Tri Marqueurs</vt:lpstr>
      <vt:lpstr>Base de donnée</vt:lpstr>
      <vt:lpstr>Gestion fonctionnement en marche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Conclusion</vt:lpstr>
      <vt:lpstr>Merci de votre attention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Lucas Maurice</dc:creator>
  <cp:lastModifiedBy>MAURICE Lucas</cp:lastModifiedBy>
  <cp:revision>27</cp:revision>
  <dcterms:created xsi:type="dcterms:W3CDTF">2016-01-21T16:12:44Z</dcterms:created>
  <dcterms:modified xsi:type="dcterms:W3CDTF">2016-01-22T00:04:07Z</dcterms:modified>
</cp:coreProperties>
</file>

<file path=docProps/thumbnail.jpeg>
</file>